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33" r:id="rId2"/>
    <p:sldId id="329" r:id="rId3"/>
    <p:sldId id="394" r:id="rId4"/>
    <p:sldId id="395" r:id="rId5"/>
    <p:sldId id="396" r:id="rId6"/>
    <p:sldId id="398" r:id="rId7"/>
    <p:sldId id="410" r:id="rId8"/>
    <p:sldId id="400" r:id="rId9"/>
    <p:sldId id="399" r:id="rId10"/>
    <p:sldId id="413" r:id="rId11"/>
    <p:sldId id="411" r:id="rId12"/>
    <p:sldId id="428" r:id="rId13"/>
    <p:sldId id="429" r:id="rId14"/>
    <p:sldId id="430" r:id="rId15"/>
    <p:sldId id="431" r:id="rId16"/>
    <p:sldId id="432" r:id="rId17"/>
    <p:sldId id="42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301"/>
    <a:srgbClr val="003492"/>
    <a:srgbClr val="FFCC00"/>
    <a:srgbClr val="CC9900"/>
    <a:srgbClr val="C00000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1" autoAdjust="0"/>
    <p:restoredTop sz="92973"/>
  </p:normalViewPr>
  <p:slideViewPr>
    <p:cSldViewPr>
      <p:cViewPr>
        <p:scale>
          <a:sx n="116" d="100"/>
          <a:sy n="116" d="100"/>
        </p:scale>
        <p:origin x="-346" y="54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729576032725639"/>
          <c:y val="0.18078891625600249"/>
          <c:w val="0.82270423967274364"/>
          <c:h val="0.6350565655068111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2018-2019 Budget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Sheet1!$A$2:$A$6</c:f>
              <c:strCache>
                <c:ptCount val="5"/>
                <c:pt idx="0">
                  <c:v>Tax Levy 2017-2018</c:v>
                </c:pt>
                <c:pt idx="1">
                  <c:v>Tax Levy Increase </c:v>
                </c:pt>
                <c:pt idx="2">
                  <c:v>Other Revenue</c:v>
                </c:pt>
                <c:pt idx="3">
                  <c:v>Assigned Fund Balance</c:v>
                </c:pt>
                <c:pt idx="4">
                  <c:v>State Aid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160936353</c:v>
                </c:pt>
                <c:pt idx="1">
                  <c:v>4691516</c:v>
                </c:pt>
                <c:pt idx="2">
                  <c:v>3967964</c:v>
                </c:pt>
                <c:pt idx="3">
                  <c:v>3750000</c:v>
                </c:pt>
                <c:pt idx="4">
                  <c:v>57966798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0.57658</cdr:x>
      <cdr:y>0.43416</cdr:y>
    </cdr:from>
    <cdr:to>
      <cdr:x>0.79587</cdr:x>
      <cdr:y>0.65274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72248" y="2067470"/>
          <a:ext cx="2005187" cy="1040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69.47% </a:t>
          </a:r>
        </a:p>
        <a:p xmlns:a="http://schemas.openxmlformats.org/drawingml/2006/main">
          <a:r>
            <a:rPr lang="en-US" sz="1600" dirty="0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2017-2018 </a:t>
          </a:r>
          <a:r>
            <a:rPr lang="en-US" sz="1600" dirty="0" err="1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Impuestos</a:t>
          </a:r>
          <a:r>
            <a:rPr lang="en-US" sz="1600" dirty="0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 del levy</a:t>
          </a:r>
          <a:endParaRPr lang="en-US" sz="1600" dirty="0">
            <a:solidFill>
              <a:schemeClr val="bg1"/>
            </a:solidFill>
            <a:latin typeface="Palatino Linotype" charset="0"/>
            <a:ea typeface="Palatino Linotype" charset="0"/>
            <a:cs typeface="Palatino Linotype" charset="0"/>
          </a:endParaRPr>
        </a:p>
      </cdr:txBody>
    </cdr:sp>
  </cdr:relSizeAnchor>
  <cdr:relSizeAnchor xmlns:cdr="http://schemas.openxmlformats.org/drawingml/2006/chartDrawing">
    <cdr:from>
      <cdr:x>0.34031</cdr:x>
      <cdr:y>0.20693</cdr:y>
    </cdr:from>
    <cdr:to>
      <cdr:x>0.58907</cdr:x>
      <cdr:y>0.4249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111775" y="985420"/>
          <a:ext cx="2274681" cy="1037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800" b="1" dirty="0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24.96%  </a:t>
          </a:r>
        </a:p>
        <a:p xmlns:a="http://schemas.openxmlformats.org/drawingml/2006/main">
          <a:pPr algn="r"/>
          <a:r>
            <a:rPr lang="en-US" sz="1600" dirty="0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2018-2019 </a:t>
          </a:r>
          <a:r>
            <a:rPr lang="en-US" sz="1600" dirty="0" err="1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Ayuda</a:t>
          </a:r>
          <a:r>
            <a:rPr lang="en-US" sz="1600" dirty="0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Estatal</a:t>
          </a:r>
          <a:endParaRPr lang="en-US" sz="1600" i="1" dirty="0">
            <a:solidFill>
              <a:schemeClr val="bg1"/>
            </a:solidFill>
            <a:latin typeface="Palatino Linotype" charset="0"/>
            <a:ea typeface="Palatino Linotype" charset="0"/>
            <a:cs typeface="Palatino Linotype" charset="0"/>
          </a:endParaRPr>
        </a:p>
      </cdr:txBody>
    </cdr:sp>
  </cdr:relSizeAnchor>
  <cdr:relSizeAnchor xmlns:cdr="http://schemas.openxmlformats.org/drawingml/2006/chartDrawing">
    <cdr:from>
      <cdr:x>0.06007</cdr:x>
      <cdr:y>0.06388</cdr:y>
    </cdr:from>
    <cdr:to>
      <cdr:x>0.28519</cdr:x>
      <cdr:y>0.19877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49279" y="304197"/>
          <a:ext cx="2058487" cy="642346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 </a:t>
          </a:r>
          <a:r>
            <a:rPr lang="en-US" sz="1800" b="1" dirty="0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1.62% </a:t>
          </a:r>
        </a:p>
        <a:p xmlns:a="http://schemas.openxmlformats.org/drawingml/2006/main">
          <a:r>
            <a:rPr lang="en-US" sz="1600" dirty="0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Balance del </a:t>
          </a:r>
          <a:r>
            <a:rPr lang="en-US" sz="1600" dirty="0" err="1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Fondo</a:t>
          </a:r>
          <a:endParaRPr lang="en-US" sz="1600" dirty="0">
            <a:solidFill>
              <a:schemeClr val="bg1"/>
            </a:solidFill>
            <a:latin typeface="Palatino Linotype" charset="0"/>
            <a:ea typeface="Palatino Linotype" charset="0"/>
            <a:cs typeface="Palatino Linotype" charset="0"/>
          </a:endParaRPr>
        </a:p>
      </cdr:txBody>
    </cdr:sp>
  </cdr:relSizeAnchor>
  <cdr:relSizeAnchor xmlns:cdr="http://schemas.openxmlformats.org/drawingml/2006/chartDrawing">
    <cdr:from>
      <cdr:x>0.03157</cdr:x>
      <cdr:y>0.60794</cdr:y>
    </cdr:from>
    <cdr:to>
      <cdr:x>0.25657</cdr:x>
      <cdr:y>0.832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88636" y="2895010"/>
          <a:ext cx="2057400" cy="1066983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2.92% </a:t>
          </a:r>
        </a:p>
        <a:p xmlns:a="http://schemas.openxmlformats.org/drawingml/2006/main">
          <a:r>
            <a:rPr lang="en-US" sz="1600" dirty="0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2018-2019 </a:t>
          </a:r>
          <a:r>
            <a:rPr lang="en-US" sz="1600" dirty="0" err="1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Aumento</a:t>
          </a:r>
          <a:r>
            <a:rPr lang="en-US" sz="1600" dirty="0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 de </a:t>
          </a:r>
          <a:r>
            <a:rPr lang="en-US" sz="1600" dirty="0" err="1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Impuestos</a:t>
          </a:r>
          <a:endParaRPr lang="en-US" sz="1600" dirty="0">
            <a:solidFill>
              <a:schemeClr val="bg1"/>
            </a:solidFill>
            <a:latin typeface="Palatino Linotype" charset="0"/>
            <a:ea typeface="Palatino Linotype" charset="0"/>
            <a:cs typeface="Palatino Linotype" charset="0"/>
          </a:endParaRPr>
        </a:p>
      </cdr:txBody>
    </cdr:sp>
  </cdr:relSizeAnchor>
  <cdr:relSizeAnchor xmlns:cdr="http://schemas.openxmlformats.org/drawingml/2006/chartDrawing">
    <cdr:from>
      <cdr:x>0.05438</cdr:x>
      <cdr:y>0.33591</cdr:y>
    </cdr:from>
    <cdr:to>
      <cdr:x>0.23438</cdr:x>
      <cdr:y>0.47032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97283" y="1599608"/>
          <a:ext cx="1645920" cy="6400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 </a:t>
          </a:r>
          <a:r>
            <a:rPr lang="en-US" sz="1600" b="1" dirty="0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1.03</a:t>
          </a:r>
          <a:r>
            <a:rPr lang="en-US" sz="1800" b="1" dirty="0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%</a:t>
          </a:r>
          <a:r>
            <a:rPr lang="en-US" sz="1600" dirty="0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Otro</a:t>
          </a:r>
          <a:r>
            <a:rPr lang="en-US" sz="1600" dirty="0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Palatino Linotype" charset="0"/>
              <a:ea typeface="Palatino Linotype" charset="0"/>
              <a:cs typeface="Palatino Linotype" charset="0"/>
            </a:rPr>
            <a:t>Ingresos</a:t>
          </a:r>
          <a:endParaRPr lang="en-US" sz="1600" dirty="0">
            <a:solidFill>
              <a:schemeClr val="bg1"/>
            </a:solidFill>
            <a:latin typeface="Palatino Linotype" charset="0"/>
            <a:ea typeface="Palatino Linotype" charset="0"/>
            <a:cs typeface="Palatino Linotype" charset="0"/>
          </a:endParaRPr>
        </a:p>
      </cdr:txBody>
    </cdr:sp>
  </cdr:relSizeAnchor>
  <cdr:relSizeAnchor xmlns:cdr="http://schemas.openxmlformats.org/drawingml/2006/chartDrawing">
    <cdr:from>
      <cdr:x>0.23333</cdr:x>
      <cdr:y>0.4089</cdr:y>
    </cdr:from>
    <cdr:to>
      <cdr:x>0.34031</cdr:x>
      <cdr:y>0.41496</cdr:y>
    </cdr:to>
    <cdr:cxnSp macro="">
      <cdr:nvCxnSpPr>
        <cdr:cNvPr id="18" name="Straight Arrow Connector 17"/>
        <cdr:cNvCxnSpPr/>
      </cdr:nvCxnSpPr>
      <cdr:spPr>
        <a:xfrm xmlns:a="http://schemas.openxmlformats.org/drawingml/2006/main">
          <a:off x="2133583" y="1947161"/>
          <a:ext cx="978192" cy="28859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0.17263</cdr:x>
      <cdr:y>0.19877</cdr:y>
    </cdr:from>
    <cdr:to>
      <cdr:x>0.33333</cdr:x>
      <cdr:y>0.39992</cdr:y>
    </cdr:to>
    <cdr:cxnSp macro="">
      <cdr:nvCxnSpPr>
        <cdr:cNvPr id="22" name="Straight Arrow Connector 21"/>
        <cdr:cNvCxnSpPr>
          <a:stCxn xmlns:a="http://schemas.openxmlformats.org/drawingml/2006/main" id="9" idx="2"/>
        </cdr:cNvCxnSpPr>
      </cdr:nvCxnSpPr>
      <cdr:spPr>
        <a:xfrm xmlns:a="http://schemas.openxmlformats.org/drawingml/2006/main">
          <a:off x="1578523" y="946543"/>
          <a:ext cx="1469447" cy="95787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0.23628</cdr:x>
      <cdr:y>0.43096</cdr:y>
    </cdr:from>
    <cdr:to>
      <cdr:x>0.33492</cdr:x>
      <cdr:y>0.71147</cdr:y>
    </cdr:to>
    <cdr:cxnSp macro="">
      <cdr:nvCxnSpPr>
        <cdr:cNvPr id="33" name="Straight Arrow Connector 32"/>
        <cdr:cNvCxnSpPr/>
      </cdr:nvCxnSpPr>
      <cdr:spPr>
        <a:xfrm xmlns:a="http://schemas.openxmlformats.org/drawingml/2006/main" flipV="1">
          <a:off x="2160509" y="2052220"/>
          <a:ext cx="901994" cy="1335794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6CA37-1483-4F7F-B961-B4EFDAFF353B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B55A-1696-4BB1-8820-22ECE7255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5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B1512F-5A5C-4552-BB2A-71199EFC2148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C82D69-35BF-4429-8964-040B2114A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8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2D69-35BF-4429-8964-040B2114AB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05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2D69-35BF-4429-8964-040B2114AB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3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2D69-35BF-4429-8964-040B2114AB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3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2D69-35BF-4429-8964-040B2114AB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3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340E4-70D4-46B4-9BF2-2D6FA5D4BD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7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2D69-35BF-4429-8964-040B2114AB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2D69-35BF-4429-8964-040B2114AB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3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2D69-35BF-4429-8964-040B2114AB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3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2D69-35BF-4429-8964-040B2114AB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3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2D69-35BF-4429-8964-040B2114AB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3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2D69-35BF-4429-8964-040B2114AB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3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2D69-35BF-4429-8964-040B2114AB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3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2D69-35BF-4429-8964-040B2114AB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A48E-ED0E-415F-A929-121C6D99CE81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56C3-538B-4242-AA4D-1E35D0AB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00CE-2911-4737-BE1A-CEC993CDB747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56C3-538B-4242-AA4D-1E35D0AB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9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3F6A-B3F5-4B23-9395-0B5D0FAECFD4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56C3-538B-4242-AA4D-1E35D0AB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5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8989-E4A9-4510-B4E3-F41494999A08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56C3-538B-4242-AA4D-1E35D0AB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2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B052-4A4C-45D3-B7E1-F091E44AC9D5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56C3-538B-4242-AA4D-1E35D0AB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3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2BA0-03C5-4164-AD0D-1DE19E74CFDB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56C3-538B-4242-AA4D-1E35D0AB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2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072D-B02E-4DC5-8DDF-3B10BD242397}" type="datetime1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56C3-538B-4242-AA4D-1E35D0AB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ACFD-BF00-48E2-B5C9-F94D923E38F9}" type="datetime1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56C3-538B-4242-AA4D-1E35D0AB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1FB4-F13E-43FC-95EC-835A7A7052B3}" type="datetime1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56C3-538B-4242-AA4D-1E35D0AB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1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3AE0-ECF2-45B7-B3A3-B44BB9FF7262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56C3-538B-4242-AA4D-1E35D0AB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1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ADB0-C65D-48CD-8A53-7ECED30312A2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56C3-538B-4242-AA4D-1E35D0AB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9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58AAB-B44E-4548-9FDF-1E044DDFADB4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156C3-538B-4242-AA4D-1E35D0AB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9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658727"/>
              </p:ext>
            </p:extLst>
          </p:nvPr>
        </p:nvGraphicFramePr>
        <p:xfrm>
          <a:off x="-9525" y="1905000"/>
          <a:ext cx="9135918" cy="223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5918"/>
              </a:tblGrid>
              <a:tr h="29722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Superintendente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 de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Esculeas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…………….………………………………………………….José </a:t>
                      </a:r>
                      <a:r>
                        <a:rPr lang="en-US" sz="1600" dirty="0" err="1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Carrión</a:t>
                      </a:r>
                      <a:endParaRPr lang="en-US" sz="1600" dirty="0" smtClean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68302">
                <a:tc>
                  <a:txBody>
                    <a:bodyPr/>
                    <a:lstStyle/>
                    <a:p>
                      <a:r>
                        <a:rPr lang="es-ES" sz="1400" baseline="0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Finanzas y desarrollo de Negocios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……………………….…………………………….…….………</a:t>
                      </a:r>
                      <a:r>
                        <a:rPr lang="en-US" sz="1400" i="1" baseline="0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Ms. Kristen Crandall</a:t>
                      </a:r>
                      <a:endParaRPr lang="en-US" sz="1400" i="1" dirty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68302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Instalaciones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 y </a:t>
                      </a:r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Operaciones</a:t>
                      </a:r>
                      <a:r>
                        <a:rPr lang="en-US" sz="1400" i="0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…………………..…………………….…………………………………..…. </a:t>
                      </a:r>
                      <a:r>
                        <a:rPr lang="en-US" sz="1400" i="1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Mr. Ronald </a:t>
                      </a:r>
                      <a:r>
                        <a:rPr lang="en-US" sz="1400" i="1" dirty="0" err="1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Broas</a:t>
                      </a:r>
                      <a:endParaRPr lang="en-US" sz="1400" i="1" dirty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68302">
                <a:tc>
                  <a:txBody>
                    <a:bodyPr/>
                    <a:lstStyle/>
                    <a:p>
                      <a:r>
                        <a:rPr lang="es-ES" sz="1400" baseline="0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Recursos Humanos y Relaciones Laborales……………………………………………………………….</a:t>
                      </a:r>
                      <a:r>
                        <a:rPr lang="es-ES" sz="1400" i="1" baseline="0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Dr. Dwight </a:t>
                      </a:r>
                      <a:r>
                        <a:rPr lang="es-ES" sz="1400" i="1" baseline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Bonk</a:t>
                      </a:r>
                      <a:endParaRPr lang="en-US" sz="1400" i="1" dirty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68302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Sistemas de Cumplimiento e Información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…….……………………….………………………………</a:t>
                      </a:r>
                      <a:r>
                        <a:rPr lang="en-US" sz="1400" i="1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Mr. Daren</a:t>
                      </a:r>
                      <a:r>
                        <a:rPr lang="en-US" sz="1400" i="1" baseline="0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400" i="1" baseline="0" dirty="0" err="1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Lolkema</a:t>
                      </a:r>
                      <a:endParaRPr lang="en-US" sz="1400" i="1" dirty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68302">
                <a:tc>
                  <a:txBody>
                    <a:bodyPr/>
                    <a:lstStyle/>
                    <a:p>
                      <a:r>
                        <a:rPr lang="en-US" sz="1400" i="0" dirty="0" err="1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Currículo</a:t>
                      </a:r>
                      <a:r>
                        <a:rPr lang="en-US" sz="1400" i="0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 e </a:t>
                      </a:r>
                      <a:r>
                        <a:rPr lang="en-US" sz="1400" i="0" dirty="0" err="1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Instrucción</a:t>
                      </a:r>
                      <a:r>
                        <a:rPr lang="en-US" sz="1400" i="0" baseline="0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………………………………………………………………        ……………</a:t>
                      </a:r>
                      <a:r>
                        <a:rPr lang="en-US" sz="1400" i="1" baseline="0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Dr. Michelle Cardwell</a:t>
                      </a:r>
                      <a:endParaRPr lang="en-US" sz="1400" i="1" dirty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i="0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Servicios de Educación Especial y Apoyo Estudiantil</a:t>
                      </a:r>
                      <a:r>
                        <a:rPr lang="en-US" sz="1400" i="0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....……………………….……………………..…</a:t>
                      </a:r>
                      <a:r>
                        <a:rPr lang="en-US" sz="1400" i="1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Mr.</a:t>
                      </a:r>
                      <a:r>
                        <a:rPr lang="en-US" sz="1400" i="1" baseline="0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 Richard </a:t>
                      </a:r>
                      <a:r>
                        <a:rPr lang="en-US" sz="1400" i="1" baseline="0" dirty="0" err="1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Zipp</a:t>
                      </a:r>
                      <a:endParaRPr lang="en-US" sz="1400" i="1" dirty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0" y="4201622"/>
            <a:ext cx="9160164" cy="9332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latin typeface="Monotype Corsiva" charset="0"/>
              <a:ea typeface="Monotype Corsiva" charset="0"/>
              <a:cs typeface="Monotype Corsiva" charset="0"/>
            </a:endParaRP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Monotype Corsiva" charset="0"/>
                <a:ea typeface="Monotype Corsiva" charset="0"/>
                <a:cs typeface="Monotype Corsiva" charset="0"/>
              </a:rPr>
              <a:t>La misión del Distrito Escolar Central de </a:t>
            </a:r>
            <a:r>
              <a:rPr lang="es-ES" sz="1600" dirty="0" err="1">
                <a:solidFill>
                  <a:schemeClr val="bg1"/>
                </a:solidFill>
                <a:latin typeface="Monotype Corsiva" charset="0"/>
                <a:ea typeface="Monotype Corsiva" charset="0"/>
                <a:cs typeface="Monotype Corsiva" charset="0"/>
              </a:rPr>
              <a:t>Wappingers</a:t>
            </a:r>
            <a:r>
              <a:rPr lang="es-ES" sz="1600" dirty="0">
                <a:solidFill>
                  <a:schemeClr val="bg1"/>
                </a:solidFill>
                <a:latin typeface="Monotype Corsiva" charset="0"/>
                <a:ea typeface="Monotype Corsiva" charset="0"/>
                <a:cs typeface="Monotype Corsiva" charset="0"/>
              </a:rPr>
              <a:t> es capacitar a todos nuestros estudiantes con las competencias y la confianza para desafiarse a sí mismos, para perseguir sus pasiones y realizar sus potencial mientras crece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Monotype Corsiva" charset="0"/>
                <a:ea typeface="Monotype Corsiva" charset="0"/>
                <a:cs typeface="Monotype Corsiva" charset="0"/>
              </a:rPr>
              <a:t>como </a:t>
            </a:r>
            <a:r>
              <a:rPr lang="es-ES" sz="1600" dirty="0" err="1">
                <a:solidFill>
                  <a:schemeClr val="bg1"/>
                </a:solidFill>
                <a:latin typeface="Monotype Corsiva" charset="0"/>
                <a:ea typeface="Monotype Corsiva" charset="0"/>
                <a:cs typeface="Monotype Corsiva" charset="0"/>
              </a:rPr>
              <a:t>responsableMiembros</a:t>
            </a:r>
            <a:r>
              <a:rPr lang="es-ES" sz="1600" dirty="0">
                <a:solidFill>
                  <a:schemeClr val="bg1"/>
                </a:solidFill>
                <a:latin typeface="Monotype Corsiva" charset="0"/>
                <a:ea typeface="Monotype Corsiva" charset="0"/>
                <a:cs typeface="Monotype Corsiva" charset="0"/>
              </a:rPr>
              <a:t> de su comunidad.</a:t>
            </a: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4448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551622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Empower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3548271" y="1"/>
            <a:ext cx="2072309" cy="444843"/>
          </a:xfrm>
          <a:prstGeom prst="parallelogram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smtClean="0">
                <a:latin typeface="Palatino Linotype" charset="0"/>
                <a:ea typeface="Palatino Linotype" charset="0"/>
                <a:cs typeface="Palatino Linotype" charset="0"/>
              </a:rPr>
              <a:t>Challenge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6564796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Grow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665" y="391492"/>
            <a:ext cx="8610600" cy="160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El Distrito Escolar WCSD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el 7 de </a:t>
            </a:r>
            <a:r>
              <a:rPr lang="en-US" sz="2800" b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enero</a:t>
            </a:r>
            <a:r>
              <a:rPr lang="en-US" sz="28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2019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Foro</a:t>
            </a:r>
            <a:r>
              <a:rPr lang="en-US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del </a:t>
            </a:r>
            <a:r>
              <a:rPr lang="en-US" sz="2000" b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Superintendente</a:t>
            </a:r>
            <a:r>
              <a:rPr lang="en-US" sz="2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Una </a:t>
            </a:r>
            <a:r>
              <a:rPr lang="en-US" sz="2000" b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conversación</a:t>
            </a:r>
            <a:r>
              <a:rPr lang="en-US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del </a:t>
            </a:r>
            <a:r>
              <a:rPr lang="en-US" sz="2000" b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presupuesto</a:t>
            </a:r>
            <a:endParaRPr lang="en-US" sz="2000" b="1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image05.jpg" descr="WS_Final_Logo_Seal_RGB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305800" y="6019800"/>
            <a:ext cx="701040" cy="718045"/>
          </a:xfrm>
          <a:prstGeom prst="rect">
            <a:avLst/>
          </a:prstGeom>
          <a:ln/>
        </p:spPr>
      </p:pic>
      <p:sp>
        <p:nvSpPr>
          <p:cNvPr id="12" name="Shape 95"/>
          <p:cNvSpPr/>
          <p:nvPr/>
        </p:nvSpPr>
        <p:spPr>
          <a:xfrm>
            <a:off x="-27947" y="4971819"/>
            <a:ext cx="9148162" cy="18861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2060"/>
              </a:buClr>
              <a:buSzPct val="25000"/>
            </a:pPr>
            <a:endParaRPr lang="en-US" sz="1600" dirty="0" smtClean="0">
              <a:solidFill>
                <a:srgbClr val="002060"/>
              </a:solidFill>
              <a:latin typeface="Monotype Corsiva" panose="03010101010201010101" pitchFamily="66" charset="0"/>
              <a:ea typeface="Palatino Linotype"/>
              <a:cs typeface="Palatino Linotype"/>
              <a:sym typeface="Palatino Linotype"/>
            </a:endParaRPr>
          </a:p>
          <a:p>
            <a:pPr lvl="0">
              <a:buClr>
                <a:srgbClr val="002060"/>
              </a:buClr>
              <a:buSzPct val="25000"/>
            </a:pP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CREEMOS QUE…</a:t>
            </a:r>
          </a:p>
          <a:p>
            <a:pPr lvl="0">
              <a:buClr>
                <a:srgbClr val="002060"/>
              </a:buClr>
              <a:buSzPct val="25000"/>
            </a:pP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…el 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aprendizaje</a:t>
            </a: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activo</a:t>
            </a: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y continuo </a:t>
            </a:r>
            <a:r>
              <a:rPr lang="en-US" sz="1600" dirty="0" err="1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es</a:t>
            </a: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esencial</a:t>
            </a: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para el </a:t>
            </a:r>
            <a:r>
              <a:rPr lang="en-US" sz="1600" dirty="0" err="1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individuo</a:t>
            </a: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y para que la </a:t>
            </a:r>
            <a:r>
              <a:rPr lang="en-US" sz="1600" dirty="0" err="1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comunidad</a:t>
            </a: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puede</a:t>
            </a: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florecer</a:t>
            </a: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.</a:t>
            </a:r>
          </a:p>
          <a:p>
            <a:pPr lvl="0">
              <a:buClr>
                <a:srgbClr val="002060"/>
              </a:buClr>
              <a:buSzPct val="25000"/>
            </a:pP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…</a:t>
            </a:r>
            <a:r>
              <a:rPr lang="en-US" sz="1600" dirty="0" err="1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aceptando</a:t>
            </a: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la </a:t>
            </a:r>
            <a:r>
              <a:rPr lang="en-US" sz="1600" dirty="0" err="1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diversidad</a:t>
            </a: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en </a:t>
            </a:r>
            <a:r>
              <a:rPr lang="en-US" sz="1600" dirty="0" err="1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todas</a:t>
            </a: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sus</a:t>
            </a: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formas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enriquece</a:t>
            </a: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la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experiencia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humana</a:t>
            </a: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.</a:t>
            </a:r>
          </a:p>
          <a:p>
            <a:pPr lvl="0">
              <a:buClr>
                <a:srgbClr val="002060"/>
              </a:buClr>
              <a:buSzPct val="25000"/>
            </a:pP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…</a:t>
            </a:r>
            <a:r>
              <a:rPr lang="en-US" sz="1600" dirty="0" err="1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todos</a:t>
            </a: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pueden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realizar</a:t>
            </a: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su</a:t>
            </a: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potencial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y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cuando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lo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hacen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tanto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ellos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como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la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comunidad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prosperan</a:t>
            </a: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.</a:t>
            </a:r>
          </a:p>
          <a:p>
            <a:pPr lvl="0">
              <a:buClr>
                <a:srgbClr val="002060"/>
              </a:buClr>
              <a:buSzPct val="25000"/>
            </a:pP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…la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salud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y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calidad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una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comunidad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son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dependiente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de las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contribuciones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responsanbles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y  de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todos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sus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miembros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.</a:t>
            </a:r>
          </a:p>
          <a:p>
            <a:pPr lvl="0">
              <a:buClr>
                <a:srgbClr val="002060"/>
              </a:buClr>
              <a:buSzPct val="25000"/>
            </a:pPr>
            <a:r>
              <a:rPr lang="en-US" sz="1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…la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colaboración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es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necesaria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para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tener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cambio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signficativo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está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basado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en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la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honestidad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, la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confianza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 y </a:t>
            </a:r>
            <a:r>
              <a:rPr lang="en-US" sz="1600" dirty="0" err="1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respeto</a:t>
            </a:r>
            <a:r>
              <a:rPr lang="en-US" sz="1600" dirty="0">
                <a:solidFill>
                  <a:srgbClr val="002060"/>
                </a:solidFill>
                <a:latin typeface="Monotype Corsiva" panose="03010101010201010101" pitchFamily="66" charset="0"/>
                <a:ea typeface="Palatino Linotype"/>
                <a:cs typeface="Palatino Linotype"/>
                <a:sym typeface="Palatino Linotype"/>
              </a:rPr>
              <a:t>.</a:t>
            </a:r>
            <a:endParaRPr lang="en-US" sz="1600" dirty="0">
              <a:solidFill>
                <a:schemeClr val="lt1"/>
              </a:solidFill>
              <a:latin typeface="Monotype Corsiva" panose="03010101010201010101" pitchFamily="66" charset="0"/>
              <a:ea typeface="Palatino Linotype"/>
              <a:cs typeface="Palatino Linotype"/>
              <a:sym typeface="Palatino Linotype"/>
            </a:endParaRPr>
          </a:p>
          <a:p>
            <a:pPr lvl="0">
              <a:buClr>
                <a:srgbClr val="002060"/>
              </a:buClr>
              <a:buSzPct val="25000"/>
            </a:pPr>
            <a:endParaRPr sz="1600" b="0" i="0" u="none" strike="noStrike" cap="none" dirty="0">
              <a:solidFill>
                <a:srgbClr val="002060"/>
              </a:solidFill>
              <a:latin typeface="Monotype Corsiva" panose="03010101010201010101" pitchFamily="66" charset="0"/>
              <a:ea typeface="Palatino Linotype"/>
              <a:cs typeface="Palatino Linotype"/>
              <a:sym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381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4448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551622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Empower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3548271" y="1"/>
            <a:ext cx="2072309" cy="444843"/>
          </a:xfrm>
          <a:prstGeom prst="parallelogram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smtClean="0">
                <a:latin typeface="Palatino Linotype" charset="0"/>
                <a:ea typeface="Palatino Linotype" charset="0"/>
                <a:cs typeface="Palatino Linotype" charset="0"/>
              </a:rPr>
              <a:t>Challenge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6564796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Grow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8" name="image05.jpg" descr="WS_Final_Logo_Seal_RGB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25760" y="6065520"/>
            <a:ext cx="640080" cy="640080"/>
          </a:xfrm>
          <a:prstGeom prst="rect">
            <a:avLst/>
          </a:prstGeom>
          <a:ln/>
        </p:spPr>
      </p:pic>
      <p:sp>
        <p:nvSpPr>
          <p:cNvPr id="3" name="Rectangle 2"/>
          <p:cNvSpPr/>
          <p:nvPr/>
        </p:nvSpPr>
        <p:spPr>
          <a:xfrm>
            <a:off x="0" y="444844"/>
            <a:ext cx="9144000" cy="5422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i="1" dirty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>
              <a:buFont typeface="Wingdings" charset="2"/>
              <a:buChar char="Ø"/>
            </a:pPr>
            <a:endParaRPr lang="en-US" sz="1400" i="1" dirty="0" smtClean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508687"/>
            <a:ext cx="8991600" cy="762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¿Qué permite un presupuesto que WCSD proporcione?</a:t>
            </a:r>
            <a:endParaRPr lang="en-US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Picture 2" descr="Image may contain: 3 people, out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36" y="1478280"/>
            <a:ext cx="3578225" cy="437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xternal-lga3-1.xx.fbcdn.net/safe_image.php?d=AQBP3PssLtUdeKch&amp;w=540&amp;h=282&amp;url=https%3A%2F%2Fpbs.twimg.com%2Fmedia%2FDf1teXIWAAAsvUQ.jpg%3Alarge&amp;cfs=1&amp;upscale=1&amp;fallback=news_d_placeholder_publisher&amp;_nc_hash=AQBf7MZyiEErKUP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51" y="2305442"/>
            <a:ext cx="3810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arallelogram 12"/>
          <p:cNvSpPr/>
          <p:nvPr/>
        </p:nvSpPr>
        <p:spPr>
          <a:xfrm>
            <a:off x="1594022" y="6095999"/>
            <a:ext cx="7376984" cy="640080"/>
          </a:xfrm>
          <a:prstGeom prst="parallelogram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We believe that the active and continuous learning is essential for individuals and communities to flourish.</a:t>
            </a:r>
          </a:p>
        </p:txBody>
      </p:sp>
    </p:spTree>
    <p:extLst>
      <p:ext uri="{BB962C8B-B14F-4D97-AF65-F5344CB8AC3E}">
        <p14:creationId xmlns:p14="http://schemas.microsoft.com/office/powerpoint/2010/main" val="245688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4448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551622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Empower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3548271" y="1"/>
            <a:ext cx="2072309" cy="444843"/>
          </a:xfrm>
          <a:prstGeom prst="parallelogram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smtClean="0">
                <a:latin typeface="Palatino Linotype" charset="0"/>
                <a:ea typeface="Palatino Linotype" charset="0"/>
                <a:cs typeface="Palatino Linotype" charset="0"/>
              </a:rPr>
              <a:t>Challenge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6564796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Grow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8" name="image05.jpg" descr="WS_Final_Logo_Seal_RGB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1622" y="6095999"/>
            <a:ext cx="640080" cy="640080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90212" y="709686"/>
            <a:ext cx="8988425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Palatino Linotype" panose="02040502050505030304" pitchFamily="18" charset="0"/>
              </a:rPr>
              <a:t>¿Cómo se compilan todas las piezas para lograr satisfacer las necesidades educativas de los estudiantes mientras se mantiene el cumplimiento de NYS?</a:t>
            </a:r>
            <a:endParaRPr lang="en-US" sz="2000" dirty="0">
              <a:solidFill>
                <a:schemeClr val="bg1"/>
              </a:solidFill>
              <a:latin typeface="Palatino Linotype" panose="02040502050505030304" pitchFamily="18" charset="0"/>
              <a:cs typeface="Palatino Linotyp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79" y="1600200"/>
            <a:ext cx="8635620" cy="396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i="1" dirty="0">
              <a:solidFill>
                <a:srgbClr val="002060"/>
              </a:solidFill>
              <a:latin typeface="Palatino Linotype" panose="02040502050505030304" pitchFamily="18" charset="0"/>
              <a:cs typeface="Palatino Linotype"/>
            </a:endParaRPr>
          </a:p>
        </p:txBody>
      </p:sp>
      <p:sp>
        <p:nvSpPr>
          <p:cNvPr id="34" name="AutoShape 2" descr="Image result for wappingers school bus acc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5575" y="1752600"/>
            <a:ext cx="8807409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2060"/>
                </a:solidFill>
                <a:latin typeface="Palatino Linotype"/>
                <a:cs typeface="Palatino Linotype"/>
              </a:rPr>
              <a:t>Los administradores de edificios y distritos crean solicitudes presupuestarias para la presentación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0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2060"/>
                </a:solidFill>
                <a:latin typeface="Palatino Linotype"/>
                <a:cs typeface="Palatino Linotype"/>
              </a:rPr>
              <a:t>La administración utiliza estimaciones para los costos que aún no se han finalizado, tanto para los ingresos como para los gastos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0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2060"/>
                </a:solidFill>
                <a:latin typeface="Palatino Linotype"/>
                <a:cs typeface="Palatino Linotype"/>
              </a:rPr>
              <a:t>Foros para recopilar datos y oportunidades de comentarios en un formato interactivo para el BOE y la comunidad</a:t>
            </a:r>
            <a:endParaRPr lang="en-US" sz="1900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  <p:sp>
        <p:nvSpPr>
          <p:cNvPr id="12" name="Parallelogram 11"/>
          <p:cNvSpPr/>
          <p:nvPr/>
        </p:nvSpPr>
        <p:spPr>
          <a:xfrm>
            <a:off x="1594022" y="6095999"/>
            <a:ext cx="7376984" cy="640080"/>
          </a:xfrm>
          <a:prstGeom prst="parallelogram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We believe everyone can realize their potential and when they do, both they and the community thrive.</a:t>
            </a:r>
          </a:p>
        </p:txBody>
      </p:sp>
    </p:spTree>
    <p:extLst>
      <p:ext uri="{BB962C8B-B14F-4D97-AF65-F5344CB8AC3E}">
        <p14:creationId xmlns:p14="http://schemas.microsoft.com/office/powerpoint/2010/main" val="40494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4448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551622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Empower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3548271" y="1"/>
            <a:ext cx="2072309" cy="444843"/>
          </a:xfrm>
          <a:prstGeom prst="parallelogram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smtClean="0">
                <a:latin typeface="Palatino Linotype" charset="0"/>
                <a:ea typeface="Palatino Linotype" charset="0"/>
                <a:cs typeface="Palatino Linotype" charset="0"/>
              </a:rPr>
              <a:t>Challenge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6564796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Grow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8" name="image05.jpg" descr="WS_Final_Logo_Seal_RGB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1622" y="5849845"/>
            <a:ext cx="640080" cy="640080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307079" y="703915"/>
            <a:ext cx="865590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El Límite </a:t>
            </a:r>
            <a:r>
              <a:rPr lang="es-ES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del Impuesto</a:t>
            </a:r>
            <a:endParaRPr lang="en-US" sz="2800" dirty="0">
              <a:solidFill>
                <a:schemeClr val="bg1"/>
              </a:solidFill>
              <a:latin typeface="Palatino Linotype" panose="02040502050505030304" pitchFamily="18" charset="0"/>
              <a:cs typeface="Palatino Linotype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764" y="6041065"/>
            <a:ext cx="7340220" cy="8169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7079" y="1600200"/>
            <a:ext cx="8635620" cy="396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i="1" dirty="0">
              <a:solidFill>
                <a:srgbClr val="002060"/>
              </a:solidFill>
              <a:latin typeface="Palatino Linotype" panose="02040502050505030304" pitchFamily="18" charset="0"/>
              <a:cs typeface="Palatino Linotype"/>
            </a:endParaRPr>
          </a:p>
        </p:txBody>
      </p:sp>
      <p:sp>
        <p:nvSpPr>
          <p:cNvPr id="34" name="AutoShape 2" descr="Image result for wappingers school bus acc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5575" y="1447800"/>
            <a:ext cx="8807409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El límite del </a:t>
            </a:r>
            <a:r>
              <a:rPr lang="es-ES" sz="24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Impuesto </a:t>
            </a:r>
            <a:r>
              <a:rPr lang="es-ES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a la </a:t>
            </a:r>
            <a:r>
              <a:rPr lang="es-ES" sz="24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Propiedad </a:t>
            </a:r>
            <a:r>
              <a:rPr lang="es-ES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es</a:t>
            </a:r>
            <a:r>
              <a:rPr lang="es-ES" sz="24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:</a:t>
            </a:r>
          </a:p>
          <a:p>
            <a:endParaRPr lang="en-US" sz="24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En </a:t>
            </a:r>
            <a:r>
              <a:rPr lang="es-ES" dirty="0">
                <a:solidFill>
                  <a:srgbClr val="002060"/>
                </a:solidFill>
                <a:latin typeface="Palatino Linotype" panose="02040502050505030304" pitchFamily="18" charset="0"/>
              </a:rPr>
              <a:t>junio de 2011, los funcionarios del estado de Nueva York promulgaron una ley que limitaba el aumento de los impuestos a la propiedad para los municipios y distritos escolares (Capítulo 97 de las Leyes de 2011</a:t>
            </a:r>
            <a:r>
              <a:rPr lang="es-ES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).</a:t>
            </a:r>
            <a:endParaRPr lang="es-ES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El </a:t>
            </a:r>
            <a:r>
              <a:rPr lang="es-ES" dirty="0">
                <a:solidFill>
                  <a:srgbClr val="002060"/>
                </a:solidFill>
                <a:latin typeface="Palatino Linotype" panose="02040502050505030304" pitchFamily="18" charset="0"/>
              </a:rPr>
              <a:t>primer año en que se aplicó la ley de límites fiscales para los distritos escolares fue 2012-2013</a:t>
            </a:r>
            <a:r>
              <a:rPr lang="es-ES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</a:t>
            </a:r>
            <a:endParaRPr lang="es-ES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Si </a:t>
            </a:r>
            <a:r>
              <a:rPr lang="es-ES" dirty="0">
                <a:solidFill>
                  <a:srgbClr val="002060"/>
                </a:solidFill>
                <a:latin typeface="Palatino Linotype" panose="02040502050505030304" pitchFamily="18" charset="0"/>
              </a:rPr>
              <a:t>bien esto se suele etiquetar como un "límite fiscal del 2%", es engañoso, ya que la ley no limita el aumento del impuesto a la propiedad al 2</a:t>
            </a:r>
            <a:r>
              <a:rPr lang="es-ES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%.</a:t>
            </a:r>
            <a:endParaRPr lang="es-ES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La </a:t>
            </a:r>
            <a:r>
              <a:rPr lang="es-ES" dirty="0">
                <a:solidFill>
                  <a:srgbClr val="002060"/>
                </a:solidFill>
                <a:latin typeface="Palatino Linotype" panose="02040502050505030304" pitchFamily="18" charset="0"/>
              </a:rPr>
              <a:t>ley requiere la aprobación del 60% de los votantes </a:t>
            </a:r>
            <a:r>
              <a:rPr lang="es-ES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si </a:t>
            </a:r>
            <a:r>
              <a:rPr lang="es-ES" dirty="0">
                <a:solidFill>
                  <a:srgbClr val="002060"/>
                </a:solidFill>
                <a:latin typeface="Palatino Linotype" panose="02040502050505030304" pitchFamily="18" charset="0"/>
              </a:rPr>
              <a:t>la recaudación propuesta supera una cantidad específica (denominada límite de recaudación de impuestos) en el cálculo.</a:t>
            </a:r>
            <a:endParaRPr lang="en-US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5205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4448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551622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Empower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3548271" y="1"/>
            <a:ext cx="2072309" cy="444843"/>
          </a:xfrm>
          <a:prstGeom prst="parallelogram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smtClean="0">
                <a:latin typeface="Palatino Linotype" charset="0"/>
                <a:ea typeface="Palatino Linotype" charset="0"/>
                <a:cs typeface="Palatino Linotype" charset="0"/>
              </a:rPr>
              <a:t>Challenge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6564796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Grow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8" name="image05.jpg" descr="WS_Final_Logo_Seal_RGB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1622" y="5849845"/>
            <a:ext cx="640080" cy="640080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307079" y="703915"/>
            <a:ext cx="865590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Palatino Linotype" panose="02040502050505030304" pitchFamily="18" charset="0"/>
              </a:rPr>
              <a:t>Wappingers</a:t>
            </a:r>
            <a:r>
              <a:rPr lang="en-US" sz="28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CSD and the Tax Cap</a:t>
            </a:r>
            <a:endParaRPr lang="en-US" sz="2800" dirty="0">
              <a:solidFill>
                <a:schemeClr val="bg1"/>
              </a:solidFill>
              <a:latin typeface="Palatino Linotype" panose="02040502050505030304" pitchFamily="18" charset="0"/>
              <a:cs typeface="Palatino Linotyp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79" y="1600200"/>
            <a:ext cx="8635620" cy="396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i="1" dirty="0">
              <a:solidFill>
                <a:srgbClr val="002060"/>
              </a:solidFill>
              <a:latin typeface="Palatino Linotype" panose="02040502050505030304" pitchFamily="18" charset="0"/>
              <a:cs typeface="Palatino Linotype"/>
            </a:endParaRPr>
          </a:p>
        </p:txBody>
      </p:sp>
      <p:sp>
        <p:nvSpPr>
          <p:cNvPr id="34" name="AutoShape 2" descr="Image result for wappingers school bus acc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5576" y="1447800"/>
            <a:ext cx="4416424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La ley establece una fórmula de 8 pasos que se debe utilizar para calcular el límite de impuestos.</a:t>
            </a:r>
          </a:p>
          <a:p>
            <a:pPr algn="ctr"/>
            <a:endParaRPr lang="es-ES" sz="2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002060"/>
                </a:solidFill>
                <a:latin typeface="Palatino Linotype" panose="02040502050505030304" pitchFamily="18" charset="0"/>
              </a:rPr>
              <a:t>El cálculo utiliza un factor de crecimiento que se basa en la base imponible local.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002060"/>
                </a:solidFill>
                <a:latin typeface="Palatino Linotype" panose="02040502050505030304" pitchFamily="18" charset="0"/>
              </a:rPr>
              <a:t>El cálculo utiliza la tasa de inflación (Índice de Precios al Consumidor o IPC) o 2%, lo que sea menor</a:t>
            </a:r>
            <a:r>
              <a:rPr lang="es-ES" sz="24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89861"/>
              </p:ext>
            </p:extLst>
          </p:nvPr>
        </p:nvGraphicFramePr>
        <p:xfrm>
          <a:off x="5116996" y="1577788"/>
          <a:ext cx="2895599" cy="378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3653"/>
                <a:gridCol w="1201946"/>
              </a:tblGrid>
              <a:tr h="109825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Tarifa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utilizada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 - CPI o 2%, lo que sea 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menor</a:t>
                      </a:r>
                      <a:endParaRPr lang="en-US" dirty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Análisis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histórico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 de 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CPI </a:t>
                      </a:r>
                      <a:endParaRPr lang="en-US" dirty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2012-2013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2.0%</a:t>
                      </a:r>
                      <a:endParaRPr lang="en-US" dirty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2013-2014</a:t>
                      </a:r>
                      <a:endParaRPr lang="en-US" dirty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2.0%</a:t>
                      </a:r>
                      <a:endParaRPr lang="en-US" dirty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2014-2015</a:t>
                      </a:r>
                      <a:endParaRPr lang="en-US" dirty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1.46%</a:t>
                      </a:r>
                      <a:endParaRPr lang="en-US" dirty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2015-2016</a:t>
                      </a:r>
                      <a:endParaRPr lang="en-US" dirty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1.62%</a:t>
                      </a:r>
                      <a:endParaRPr lang="en-US" dirty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2016-2017</a:t>
                      </a:r>
                      <a:endParaRPr lang="en-US" dirty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.12%</a:t>
                      </a:r>
                      <a:endParaRPr lang="en-US" dirty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2017-2018</a:t>
                      </a:r>
                      <a:endParaRPr lang="en-US" i="1" dirty="0" smtClean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1.26%</a:t>
                      </a:r>
                      <a:endParaRPr lang="en-US" dirty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2018-2019</a:t>
                      </a:r>
                      <a:endParaRPr lang="en-US" i="1" dirty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Palatino Linotype" panose="02040502050505030304" pitchFamily="18" charset="0"/>
                        </a:rPr>
                        <a:t>1.02%</a:t>
                      </a:r>
                      <a:endParaRPr lang="en-US" dirty="0">
                        <a:solidFill>
                          <a:srgbClr val="00206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Parallelogram 13"/>
          <p:cNvSpPr/>
          <p:nvPr/>
        </p:nvSpPr>
        <p:spPr>
          <a:xfrm>
            <a:off x="1594022" y="6095999"/>
            <a:ext cx="7376984" cy="640080"/>
          </a:xfrm>
          <a:prstGeom prst="parallelogram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We believe embracing diversity in all its forms enriches the human experience.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5486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Índice de precios al consumidor </a:t>
            </a:r>
            <a:r>
              <a:rPr lang="es-ES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= CPI</a:t>
            </a:r>
            <a:endParaRPr lang="en-US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4448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551622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Empower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3548271" y="1"/>
            <a:ext cx="2072309" cy="444843"/>
          </a:xfrm>
          <a:prstGeom prst="parallelogram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smtClean="0">
                <a:latin typeface="Palatino Linotype" charset="0"/>
                <a:ea typeface="Palatino Linotype" charset="0"/>
                <a:cs typeface="Palatino Linotype" charset="0"/>
              </a:rPr>
              <a:t>Challenge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6564796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Grow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8" name="image05.jpg" descr="WS_Final_Logo_Seal_RGB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1622" y="5849845"/>
            <a:ext cx="640080" cy="640080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307079" y="703915"/>
            <a:ext cx="865590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New York State Aid</a:t>
            </a:r>
            <a:endParaRPr lang="en-US" sz="2800" dirty="0">
              <a:solidFill>
                <a:schemeClr val="bg1"/>
              </a:solidFill>
              <a:latin typeface="Palatino Linotype" panose="02040502050505030304" pitchFamily="18" charset="0"/>
              <a:cs typeface="Palatino Linotyp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79" y="1600200"/>
            <a:ext cx="8635620" cy="396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i="1" dirty="0">
              <a:solidFill>
                <a:srgbClr val="002060"/>
              </a:solidFill>
              <a:latin typeface="Palatino Linotype" panose="02040502050505030304" pitchFamily="18" charset="0"/>
              <a:cs typeface="Palatino Linotype"/>
            </a:endParaRPr>
          </a:p>
        </p:txBody>
      </p:sp>
      <p:sp>
        <p:nvSpPr>
          <p:cNvPr id="34" name="AutoShape 2" descr="Image result for wappingers school bus acc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5575" y="1486206"/>
            <a:ext cx="8807409" cy="4076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Tipos de ayudas estatales de </a:t>
            </a:r>
            <a:r>
              <a:rPr lang="es-ES" sz="2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Nueva </a:t>
            </a: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York:</a:t>
            </a:r>
          </a:p>
          <a:p>
            <a:endParaRPr lang="es-ES" sz="2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Ayuda de la fundación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Ayuda de conversión de día completo 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Pre-Kindergarten Universal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BOCES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Ayuda de alto costo </a:t>
            </a:r>
            <a:r>
              <a:rPr lang="es-ES" sz="2000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costo</a:t>
            </a: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 en exceso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Ayuda Privada de Costo de Exceso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Hardware y Tecnología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Software, biblioteca y libro de texto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Ayuda de transporte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Ayuda a la construcción</a:t>
            </a:r>
            <a:endParaRPr lang="en-US" sz="2000" dirty="0"/>
          </a:p>
        </p:txBody>
      </p:sp>
      <p:sp>
        <p:nvSpPr>
          <p:cNvPr id="12" name="Right Brace 11"/>
          <p:cNvSpPr/>
          <p:nvPr/>
        </p:nvSpPr>
        <p:spPr>
          <a:xfrm>
            <a:off x="5257800" y="2067033"/>
            <a:ext cx="228600" cy="1981200"/>
          </a:xfrm>
          <a:prstGeom prst="rightBrac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5191013" y="4344566"/>
            <a:ext cx="133574" cy="1419487"/>
          </a:xfrm>
          <a:prstGeom prst="rightBrac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9778" y="4702332"/>
            <a:ext cx="3352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Cálculo</a:t>
            </a:r>
            <a:r>
              <a:rPr lang="en-US" sz="20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conducido</a:t>
            </a:r>
            <a:r>
              <a:rPr lang="en-US" sz="20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por</a:t>
            </a:r>
            <a:r>
              <a:rPr lang="en-US" sz="20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los</a:t>
            </a:r>
            <a:r>
              <a:rPr lang="en-US" sz="20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gastos</a:t>
            </a:r>
            <a:r>
              <a:rPr lang="en-US" sz="20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 de WCSD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6108091"/>
            <a:ext cx="7340220" cy="7742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20580" y="2590800"/>
            <a:ext cx="199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Palatino Linotype" panose="02040502050505030304" pitchFamily="18" charset="0"/>
              </a:rPr>
              <a:t>Impulsado por la fórmula de NYS y los datos de inscripción</a:t>
            </a:r>
            <a:endParaRPr lang="en-US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4448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551622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Empower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3548271" y="1"/>
            <a:ext cx="2072309" cy="444843"/>
          </a:xfrm>
          <a:prstGeom prst="parallelogram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smtClean="0">
                <a:latin typeface="Palatino Linotype" charset="0"/>
                <a:ea typeface="Palatino Linotype" charset="0"/>
                <a:cs typeface="Palatino Linotype" charset="0"/>
              </a:rPr>
              <a:t>Challenge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6564796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Grow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8" name="image05.jpg" descr="WS_Final_Logo_Seal_RGB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1622" y="5849845"/>
            <a:ext cx="640080" cy="640080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307079" y="703915"/>
            <a:ext cx="865590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Reimbursable Aids</a:t>
            </a:r>
            <a:endParaRPr lang="en-US" sz="2800" dirty="0">
              <a:solidFill>
                <a:schemeClr val="bg1"/>
              </a:solidFill>
              <a:latin typeface="Palatino Linotype" panose="02040502050505030304" pitchFamily="18" charset="0"/>
              <a:cs typeface="Palatino Linotyp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79" y="1600200"/>
            <a:ext cx="8635620" cy="396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i="1" dirty="0">
              <a:solidFill>
                <a:srgbClr val="002060"/>
              </a:solidFill>
              <a:latin typeface="Palatino Linotype" panose="02040502050505030304" pitchFamily="18" charset="0"/>
              <a:cs typeface="Palatino Linotype"/>
            </a:endParaRPr>
          </a:p>
        </p:txBody>
      </p:sp>
      <p:sp>
        <p:nvSpPr>
          <p:cNvPr id="34" name="AutoShape 2" descr="Image result for wappingers school bus acc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5575" y="1752600"/>
            <a:ext cx="8807409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endParaRPr lang="en-US" sz="2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Las </a:t>
            </a:r>
            <a:r>
              <a:rPr lang="en-US" sz="2400" b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Ayudas</a:t>
            </a:r>
            <a:r>
              <a:rPr lang="en-US" sz="2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Reembolsables</a:t>
            </a:r>
            <a:r>
              <a:rPr lang="en-US" sz="2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son</a:t>
            </a:r>
            <a:r>
              <a:rPr lang="en-US" sz="2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:</a:t>
            </a:r>
          </a:p>
          <a:p>
            <a:endParaRPr lang="en-US" sz="2200" u="sng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r>
              <a:rPr lang="es-ES" sz="2200" b="1" u="sng" dirty="0">
                <a:solidFill>
                  <a:srgbClr val="002060"/>
                </a:solidFill>
                <a:latin typeface="Palatino Linotype" panose="02040502050505030304" pitchFamily="18" charset="0"/>
              </a:rPr>
              <a:t>Ayuda de </a:t>
            </a:r>
            <a:r>
              <a:rPr lang="es-ES" sz="2200" b="1" u="sng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libro: </a:t>
            </a:r>
            <a:r>
              <a:rPr lang="es-ES" sz="2200" dirty="0">
                <a:solidFill>
                  <a:srgbClr val="002060"/>
                </a:solidFill>
                <a:latin typeface="Palatino Linotype" panose="02040502050505030304" pitchFamily="18" charset="0"/>
              </a:rPr>
              <a:t>de texto hasta $ 58.25 de reembolso por estudiante según los gastos aplicables del año anterior</a:t>
            </a:r>
          </a:p>
          <a:p>
            <a:r>
              <a:rPr lang="es-ES" sz="2200" b="1" u="sng" dirty="0">
                <a:solidFill>
                  <a:srgbClr val="002060"/>
                </a:solidFill>
                <a:latin typeface="Palatino Linotype" panose="02040502050505030304" pitchFamily="18" charset="0"/>
              </a:rPr>
              <a:t>Ayuda para equipos y equipos informáticos de instrucción</a:t>
            </a:r>
            <a:r>
              <a:rPr lang="es-ES" sz="2200" dirty="0">
                <a:solidFill>
                  <a:srgbClr val="002060"/>
                </a:solidFill>
                <a:latin typeface="Palatino Linotype" panose="02040502050505030304" pitchFamily="18" charset="0"/>
              </a:rPr>
              <a:t>: el menor de los gastos del año anterior O</a:t>
            </a:r>
          </a:p>
          <a:p>
            <a:r>
              <a:rPr lang="es-ES" sz="2200" dirty="0">
                <a:solidFill>
                  <a:srgbClr val="002060"/>
                </a:solidFill>
                <a:latin typeface="Palatino Linotype" panose="02040502050505030304" pitchFamily="18" charset="0"/>
              </a:rPr>
              <a:t>Reembolso de $ 24.20 por alumno x Promedio de ayuda de la asistencia diaria promedio (RWADA) del residente.</a:t>
            </a:r>
          </a:p>
          <a:p>
            <a:r>
              <a:rPr lang="es-ES" sz="2200" b="1" u="sng" dirty="0">
                <a:solidFill>
                  <a:srgbClr val="002060"/>
                </a:solidFill>
                <a:latin typeface="Palatino Linotype" panose="02040502050505030304" pitchFamily="18" charset="0"/>
              </a:rPr>
              <a:t>Software de computadora</a:t>
            </a:r>
            <a:r>
              <a:rPr lang="es-ES" sz="2200" dirty="0">
                <a:solidFill>
                  <a:srgbClr val="002060"/>
                </a:solidFill>
                <a:latin typeface="Palatino Linotype" panose="02040502050505030304" pitchFamily="18" charset="0"/>
              </a:rPr>
              <a:t>: hasta $ 14.98 de reembolso por estudiante según los gastos del año anterior</a:t>
            </a:r>
          </a:p>
          <a:p>
            <a:r>
              <a:rPr lang="es-ES" sz="2200" b="1" u="sng" dirty="0">
                <a:solidFill>
                  <a:srgbClr val="002060"/>
                </a:solidFill>
                <a:latin typeface="Palatino Linotype" panose="02040502050505030304" pitchFamily="18" charset="0"/>
              </a:rPr>
              <a:t>Ayuda con los materiales de la biblioteca</a:t>
            </a:r>
            <a:r>
              <a:rPr lang="es-ES" sz="2200" dirty="0">
                <a:solidFill>
                  <a:srgbClr val="002060"/>
                </a:solidFill>
                <a:latin typeface="Palatino Linotype" panose="02040502050505030304" pitchFamily="18" charset="0"/>
              </a:rPr>
              <a:t>: hasta $ 6.25 de reembolso por alumno según los gastos del año anterior</a:t>
            </a:r>
            <a:endParaRPr lang="en-US" sz="2400" i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endParaRPr lang="en-US" sz="2400" i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endParaRPr lang="en-US" sz="2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Parallelogram 11"/>
          <p:cNvSpPr/>
          <p:nvPr/>
        </p:nvSpPr>
        <p:spPr>
          <a:xfrm>
            <a:off x="1594022" y="6095999"/>
            <a:ext cx="7376984" cy="640080"/>
          </a:xfrm>
          <a:prstGeom prst="parallelogram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We believe that the active and continuous learning is essential for individuals and communities to flourish.</a:t>
            </a:r>
          </a:p>
        </p:txBody>
      </p:sp>
    </p:spTree>
    <p:extLst>
      <p:ext uri="{BB962C8B-B14F-4D97-AF65-F5344CB8AC3E}">
        <p14:creationId xmlns:p14="http://schemas.microsoft.com/office/powerpoint/2010/main" val="22402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4448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551622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Empower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3548271" y="1"/>
            <a:ext cx="2072309" cy="444843"/>
          </a:xfrm>
          <a:prstGeom prst="parallelogram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smtClean="0">
                <a:latin typeface="Palatino Linotype" charset="0"/>
                <a:ea typeface="Palatino Linotype" charset="0"/>
                <a:cs typeface="Palatino Linotype" charset="0"/>
              </a:rPr>
              <a:t>Challenge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6564796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Grow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8" name="image05.jpg" descr="WS_Final_Logo_Seal_RGB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1622" y="5989320"/>
            <a:ext cx="640080" cy="640080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244047" y="602134"/>
            <a:ext cx="865590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OTROS INGRESOS</a:t>
            </a:r>
            <a:endParaRPr lang="en-US" sz="2800" dirty="0">
              <a:solidFill>
                <a:schemeClr val="bg1"/>
              </a:solidFill>
              <a:latin typeface="Palatino Linotype" panose="02040502050505030304" pitchFamily="18" charset="0"/>
              <a:cs typeface="Palatino Linotyp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79" y="1600200"/>
            <a:ext cx="8635620" cy="396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i="1" dirty="0">
              <a:solidFill>
                <a:srgbClr val="002060"/>
              </a:solidFill>
              <a:latin typeface="Palatino Linotype" panose="02040502050505030304" pitchFamily="18" charset="0"/>
              <a:cs typeface="Palatino Linotype"/>
            </a:endParaRPr>
          </a:p>
        </p:txBody>
      </p:sp>
      <p:sp>
        <p:nvSpPr>
          <p:cNvPr id="34" name="AutoShape 2" descr="Image result for wappingers school bus acc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0375" y="1371600"/>
            <a:ext cx="731202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Otros ingresos son:</a:t>
            </a:r>
          </a:p>
          <a:p>
            <a:endParaRPr lang="es-ES" sz="2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Pagos en Lugar de Impuestos (PILOT</a:t>
            </a:r>
            <a:r>
              <a:rPr lang="es-ES" sz="2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Ganancias de </a:t>
            </a:r>
            <a:r>
              <a:rPr lang="es-ES" sz="2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intereses</a:t>
            </a:r>
            <a:endParaRPr lang="es-ES" sz="2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000" b="1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Educación continua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Matrícula - Cuidado de </a:t>
            </a:r>
            <a:r>
              <a:rPr lang="es-ES" sz="2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Crianza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Facturación de servicios de </a:t>
            </a:r>
            <a:r>
              <a:rPr lang="es-ES" sz="2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salud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Recuperaciones de </a:t>
            </a:r>
            <a:r>
              <a:rPr lang="es-ES" sz="2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seguros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Regalos y </a:t>
            </a:r>
            <a:r>
              <a:rPr lang="es-ES" sz="20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donaciones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Diverso</a:t>
            </a:r>
          </a:p>
          <a:p>
            <a:endParaRPr lang="en-US" sz="2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76" y="6013450"/>
            <a:ext cx="74072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6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57" y="343187"/>
            <a:ext cx="5099685" cy="1076325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 rot="21341071">
            <a:off x="68338" y="1669548"/>
            <a:ext cx="8860496" cy="11607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spc="150" dirty="0" smtClean="0">
                <a:ln>
                  <a:noFill/>
                </a:ln>
                <a:solidFill>
                  <a:srgbClr val="F8F8F8"/>
                </a:solidFill>
                <a:effectLst>
                  <a:outerShdw blurRad="25400" algn="tl">
                    <a:srgbClr val="000000">
                      <a:alpha val="43000"/>
                    </a:srgbClr>
                  </a:outerShdw>
                </a:effectLst>
                <a:latin typeface="Engravers MT"/>
                <a:ea typeface="Calibri"/>
                <a:cs typeface="Times New Roman"/>
              </a:rPr>
              <a:t>FORO DEL SUPERINTENDENT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300" b="1" spc="150" dirty="0" smtClean="0">
                <a:ln>
                  <a:noFill/>
                </a:ln>
                <a:solidFill>
                  <a:srgbClr val="F8F8F8"/>
                </a:solidFill>
                <a:effectLst>
                  <a:outerShdw blurRad="25400" algn="tl">
                    <a:srgbClr val="000000">
                      <a:alpha val="43000"/>
                    </a:srgbClr>
                  </a:outerShdw>
                </a:effectLst>
                <a:latin typeface="Engravers MT"/>
                <a:ea typeface="Calibri"/>
                <a:cs typeface="Times New Roman"/>
              </a:rPr>
              <a:t>Una </a:t>
            </a:r>
            <a:r>
              <a:rPr lang="en-US" sz="2300" b="1" spc="150" dirty="0" err="1" smtClean="0">
                <a:ln>
                  <a:noFill/>
                </a:ln>
                <a:solidFill>
                  <a:srgbClr val="F8F8F8"/>
                </a:solidFill>
                <a:effectLst>
                  <a:outerShdw blurRad="25400" algn="tl">
                    <a:srgbClr val="000000">
                      <a:alpha val="43000"/>
                    </a:srgbClr>
                  </a:outerShdw>
                </a:effectLst>
                <a:latin typeface="Engravers MT"/>
                <a:ea typeface="Calibri"/>
                <a:cs typeface="Times New Roman"/>
              </a:rPr>
              <a:t>conversacion</a:t>
            </a:r>
            <a:r>
              <a:rPr lang="en-US" sz="2300" b="1" spc="150" dirty="0" smtClean="0">
                <a:ln>
                  <a:noFill/>
                </a:ln>
                <a:solidFill>
                  <a:srgbClr val="F8F8F8"/>
                </a:solidFill>
                <a:effectLst>
                  <a:outerShdw blurRad="25400" algn="tl">
                    <a:srgbClr val="000000">
                      <a:alpha val="43000"/>
                    </a:srgbClr>
                  </a:outerShdw>
                </a:effectLst>
                <a:latin typeface="Engravers MT"/>
                <a:ea typeface="Calibri"/>
                <a:cs typeface="Times New Roman"/>
              </a:rPr>
              <a:t> del </a:t>
            </a:r>
            <a:r>
              <a:rPr lang="en-US" sz="2300" b="1" spc="150" dirty="0" err="1" smtClean="0">
                <a:ln>
                  <a:noFill/>
                </a:ln>
                <a:solidFill>
                  <a:srgbClr val="F8F8F8"/>
                </a:solidFill>
                <a:effectLst>
                  <a:outerShdw blurRad="25400" algn="tl">
                    <a:srgbClr val="000000">
                      <a:alpha val="43000"/>
                    </a:srgbClr>
                  </a:outerShdw>
                </a:effectLst>
                <a:latin typeface="Engravers MT"/>
                <a:ea typeface="Calibri"/>
                <a:cs typeface="Times New Roman"/>
              </a:rPr>
              <a:t>presupuesto</a:t>
            </a:r>
            <a:endParaRPr lang="en-US" sz="2300" dirty="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080" y="2971800"/>
            <a:ext cx="8629650" cy="14668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Engravers MT"/>
                <a:ea typeface="Calibri"/>
                <a:cs typeface="Times New Roman"/>
              </a:rPr>
              <a:t>Thank you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Engravers MT"/>
                <a:ea typeface="Calibri"/>
                <a:cs typeface="Times New Roman"/>
              </a:rPr>
              <a:t>for your continued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Engravers MT"/>
                <a:ea typeface="Calibri"/>
                <a:cs typeface="Times New Roman"/>
              </a:rPr>
              <a:t>support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  <p:pic>
        <p:nvPicPr>
          <p:cNvPr id="8195" name="Picture 8" descr="http://info.solverusa.com/rs/solver/images/Budgeting%20W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5273" b="24498"/>
          <a:stretch>
            <a:fillRect/>
          </a:stretch>
        </p:blipFill>
        <p:spPr bwMode="auto">
          <a:xfrm rot="20191521">
            <a:off x="152989" y="4955211"/>
            <a:ext cx="1583436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9" descr="https://encrypted-tbn0.gstatic.com/images?q=tbn:ANd9GcTkZZTkHnCAA6XeHRMD94lOd_zTfCycci9QtCSB-iYd5JjrCC8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7"/>
          <a:stretch>
            <a:fillRect/>
          </a:stretch>
        </p:blipFill>
        <p:spPr bwMode="auto">
          <a:xfrm>
            <a:off x="7647718" y="4876799"/>
            <a:ext cx="1144128" cy="110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29000" y="6905625"/>
            <a:ext cx="39624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98774" y="4438650"/>
            <a:ext cx="6700838" cy="1846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18" name="Picture 17" descr="http://static.wabi.tv/wp-content/uploads/2014/07/SCHOOL-BUDGET-INTRO_0708T162023_thumb6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08666"/>
            <a:ext cx="1990725" cy="111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://static.wabi.tv/wp-content/uploads/2014/07/SCHOOL-BUDGET-INTRO_0708T162023_thumb6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649" y="3053913"/>
            <a:ext cx="1990725" cy="1119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35022" y="4564159"/>
            <a:ext cx="63787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s-ES" dirty="0">
                <a:solidFill>
                  <a:srgbClr val="002060"/>
                </a:solidFill>
                <a:latin typeface="Palatino Linotype" panose="02040502050505030304" pitchFamily="18" charset="0"/>
              </a:rPr>
              <a:t>¿Está interesado en aprender más sobre el proceso de presupuesto</a:t>
            </a:r>
            <a:r>
              <a:rPr lang="es-ES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?</a:t>
            </a:r>
          </a:p>
          <a:p>
            <a:pPr algn="ctr"/>
            <a:endParaRPr lang="es-ES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s-ES" dirty="0">
                <a:solidFill>
                  <a:srgbClr val="002060"/>
                </a:solidFill>
                <a:latin typeface="Palatino Linotype" panose="02040502050505030304" pitchFamily="18" charset="0"/>
              </a:rPr>
              <a:t>Todos los miembros de la comunidad </a:t>
            </a:r>
            <a:r>
              <a:rPr lang="es-ES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están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es-ES" dirty="0">
                <a:solidFill>
                  <a:srgbClr val="002060"/>
                </a:solidFill>
                <a:latin typeface="Palatino Linotype" panose="02040502050505030304" pitchFamily="18" charset="0"/>
              </a:rPr>
              <a:t>invitados a revisar estas presentaciones </a:t>
            </a:r>
            <a:endParaRPr lang="es-ES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s-ES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en </a:t>
            </a:r>
            <a:r>
              <a:rPr lang="es-ES" dirty="0">
                <a:solidFill>
                  <a:srgbClr val="002060"/>
                </a:solidFill>
                <a:latin typeface="Palatino Linotype" panose="02040502050505030304" pitchFamily="18" charset="0"/>
              </a:rPr>
              <a:t>nuestro </a:t>
            </a:r>
            <a:r>
              <a:rPr lang="es-ES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website</a:t>
            </a:r>
            <a:r>
              <a:rPr lang="en-US">
                <a:solidFill>
                  <a:srgbClr val="002060"/>
                </a:solidFill>
                <a:latin typeface="Palatino Linotype" panose="02040502050505030304" pitchFamily="18" charset="0"/>
              </a:rPr>
              <a:t>.</a:t>
            </a:r>
            <a:r>
              <a:rPr lang="en-US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en-US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4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4448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551622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Empower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3548271" y="1"/>
            <a:ext cx="2072309" cy="444843"/>
          </a:xfrm>
          <a:prstGeom prst="parallelogram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smtClean="0">
                <a:latin typeface="Palatino Linotype" charset="0"/>
                <a:ea typeface="Palatino Linotype" charset="0"/>
                <a:cs typeface="Palatino Linotype" charset="0"/>
              </a:rPr>
              <a:t>Challenge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6564796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Grow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8" name="image05.jpg" descr="WS_Final_Logo_Seal_RGB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1622" y="5849845"/>
            <a:ext cx="640080" cy="640080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551622" y="609600"/>
            <a:ext cx="8287578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¿Qué es un presupuesto del distrito escolar?</a:t>
            </a:r>
            <a:endParaRPr lang="en-US" sz="32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764" y="6041065"/>
            <a:ext cx="7340220" cy="8169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425" y="1752600"/>
            <a:ext cx="91440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100" dirty="0" smtClean="0">
              <a:solidFill>
                <a:srgbClr val="002060"/>
              </a:solidFill>
              <a:latin typeface="Palatino Linotype" panose="02040502050505030304" pitchFamily="18" charset="0"/>
              <a:cs typeface="Palatino Linotype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provee para las necesidades educativas de los estudiantes mientras se mantiene </a:t>
            </a:r>
            <a:r>
              <a:rPr lang="es-ES" sz="20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los requisitos </a:t>
            </a: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con el estado de Nueva York</a:t>
            </a:r>
            <a:r>
              <a:rPr lang="es-ES" sz="20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.</a:t>
            </a:r>
            <a:endParaRPr lang="es-ES" sz="2000" dirty="0">
              <a:solidFill>
                <a:srgbClr val="002060"/>
              </a:solidFill>
              <a:latin typeface="Palatino Linotype" panose="02040502050505030304" pitchFamily="18" charset="0"/>
              <a:cs typeface="Palatino Linotype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es </a:t>
            </a: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el plan anual de gastos del distrito</a:t>
            </a:r>
            <a:r>
              <a:rPr lang="es-ES" sz="20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aprobado </a:t>
            </a: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por </a:t>
            </a:r>
            <a:r>
              <a:rPr lang="es-ES" sz="20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la junta ejecutiva de educación </a:t>
            </a: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en abril y a los </a:t>
            </a:r>
            <a:r>
              <a:rPr lang="es-ES" sz="20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   </a:t>
            </a:r>
          </a:p>
          <a:p>
            <a:pPr lvl="1"/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 </a:t>
            </a:r>
            <a:r>
              <a:rPr lang="es-ES" sz="20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    contribuyentes </a:t>
            </a: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para su </a:t>
            </a:r>
            <a:r>
              <a:rPr lang="es-ES" sz="20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votación </a:t>
            </a: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en </a:t>
            </a:r>
            <a:r>
              <a:rPr lang="es-ES" sz="20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mayo</a:t>
            </a:r>
            <a:endParaRPr lang="es-ES" sz="2000" dirty="0">
              <a:solidFill>
                <a:srgbClr val="002060"/>
              </a:solidFill>
              <a:latin typeface="Palatino Linotype" panose="02040502050505030304" pitchFamily="18" charset="0"/>
              <a:cs typeface="Palatino Linotype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es una </a:t>
            </a:r>
            <a:r>
              <a:rPr lang="es-ES" sz="20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“foto” </a:t>
            </a: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agregada de todos los números financieros que impulsan las operaciones del Distrito para el año siguiente</a:t>
            </a:r>
            <a:r>
              <a:rPr lang="es-ES" sz="20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.</a:t>
            </a:r>
            <a:endParaRPr lang="es-ES" sz="2000" dirty="0">
              <a:solidFill>
                <a:srgbClr val="002060"/>
              </a:solidFill>
              <a:latin typeface="Palatino Linotype" panose="02040502050505030304" pitchFamily="18" charset="0"/>
              <a:cs typeface="Palatino Linotype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s</a:t>
            </a:r>
            <a:r>
              <a:rPr lang="es-ES" sz="20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e crea </a:t>
            </a: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en </a:t>
            </a:r>
            <a:r>
              <a:rPr lang="es-ES" sz="20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alineación </a:t>
            </a: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con las metas anuales de la Junta de Educación</a:t>
            </a:r>
            <a:r>
              <a:rPr lang="es-ES" sz="2000" dirty="0" smtClean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.</a:t>
            </a:r>
            <a:endParaRPr lang="es-ES" sz="2000" dirty="0">
              <a:solidFill>
                <a:srgbClr val="002060"/>
              </a:solidFill>
              <a:latin typeface="Palatino Linotype" panose="02040502050505030304" pitchFamily="18" charset="0"/>
              <a:cs typeface="Palatino Linotype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2060"/>
                </a:solidFill>
                <a:latin typeface="Palatino Linotype" panose="02040502050505030304" pitchFamily="18" charset="0"/>
                <a:cs typeface="Palatino Linotype"/>
              </a:rPr>
              <a:t>es más que una colección de números; es un reflejo de la misión y los valores fundamentales de la comunidad de WCSD.</a:t>
            </a:r>
            <a:endParaRPr lang="en-US" sz="2000" i="1" dirty="0">
              <a:solidFill>
                <a:srgbClr val="002060"/>
              </a:solidFill>
              <a:latin typeface="Palatino Linotype" panose="02040502050505030304" pitchFamily="18" charset="0"/>
              <a:cs typeface="Palatino Linotype"/>
            </a:endParaRPr>
          </a:p>
        </p:txBody>
      </p:sp>
      <p:sp>
        <p:nvSpPr>
          <p:cNvPr id="34" name="AutoShape 2" descr="Image result for wappingers school bus acc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86902" y="1343809"/>
            <a:ext cx="7266498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El </a:t>
            </a:r>
            <a:r>
              <a:rPr lang="en-US" sz="2400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presupuesto</a:t>
            </a:r>
            <a:r>
              <a:rPr lang="en-US" sz="24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del district escolar…</a:t>
            </a:r>
            <a:endParaRPr lang="en-US" sz="2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5575" y="1478281"/>
            <a:ext cx="8763000" cy="45415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El </a:t>
            </a:r>
            <a:r>
              <a:rPr lang="es-ES" dirty="0">
                <a:solidFill>
                  <a:schemeClr val="bg1"/>
                </a:solidFill>
                <a:latin typeface="Palatino Linotype" panose="02040502050505030304" pitchFamily="18" charset="0"/>
              </a:rPr>
              <a:t>calendario presupuestario incluye todas las fechas requeridas para:</a:t>
            </a:r>
          </a:p>
          <a:p>
            <a:endParaRPr lang="es-ES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/>
                </a:solidFill>
                <a:latin typeface="Palatino Linotype" panose="02040502050505030304" pitchFamily="18" charset="0"/>
              </a:rPr>
              <a:t>p</a:t>
            </a:r>
            <a:r>
              <a:rPr lang="es-E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resentación </a:t>
            </a:r>
            <a:r>
              <a:rPr lang="es-ES" dirty="0">
                <a:solidFill>
                  <a:schemeClr val="bg1"/>
                </a:solidFill>
                <a:latin typeface="Palatino Linotype" panose="02040502050505030304" pitchFamily="18" charset="0"/>
              </a:rPr>
              <a:t>de información de los </a:t>
            </a:r>
            <a:r>
              <a:rPr lang="es-E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administradores de escuelas </a:t>
            </a:r>
            <a:r>
              <a:rPr lang="es-ES" dirty="0">
                <a:solidFill>
                  <a:schemeClr val="bg1"/>
                </a:solidFill>
                <a:latin typeface="Palatino Linotype" panose="02040502050505030304" pitchFamily="18" charset="0"/>
              </a:rPr>
              <a:t>y departamentos </a:t>
            </a:r>
            <a:r>
              <a:rPr lang="es-E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del distrito</a:t>
            </a:r>
            <a:endParaRPr lang="es-ES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presentaciones </a:t>
            </a:r>
            <a:r>
              <a:rPr lang="es-ES" dirty="0">
                <a:solidFill>
                  <a:schemeClr val="bg1"/>
                </a:solidFill>
                <a:latin typeface="Palatino Linotype" panose="02040502050505030304" pitchFamily="18" charset="0"/>
              </a:rPr>
              <a:t>a la Junta de Educación y la comunidad.</a:t>
            </a:r>
          </a:p>
          <a:p>
            <a:endParaRPr lang="es-ES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/>
                </a:solidFill>
                <a:latin typeface="Palatino Linotype" panose="02040502050505030304" pitchFamily="18" charset="0"/>
              </a:rPr>
              <a:t>Audiencias de presupuesto </a:t>
            </a:r>
            <a:r>
              <a:rPr lang="es-E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del estado de NY  y </a:t>
            </a:r>
            <a:r>
              <a:rPr lang="es-ES" dirty="0">
                <a:solidFill>
                  <a:schemeClr val="bg1"/>
                </a:solidFill>
                <a:latin typeface="Palatino Linotype" panose="02040502050505030304" pitchFamily="18" charset="0"/>
              </a:rPr>
              <a:t>fechas de reuniones.</a:t>
            </a:r>
          </a:p>
          <a:p>
            <a:endParaRPr lang="es-ES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Este </a:t>
            </a:r>
            <a:r>
              <a:rPr lang="es-ES" dirty="0">
                <a:solidFill>
                  <a:schemeClr val="bg1"/>
                </a:solidFill>
                <a:latin typeface="Palatino Linotype" panose="02040502050505030304" pitchFamily="18" charset="0"/>
              </a:rPr>
              <a:t>calendario se entregó a la Junta de Educación para su revisión y aprobación en la reunión del 1 de octubre de </a:t>
            </a:r>
            <a:r>
              <a:rPr lang="es-E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2018.</a:t>
            </a:r>
          </a:p>
          <a:p>
            <a:endParaRPr lang="es-ES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El calendario del </a:t>
            </a:r>
            <a:r>
              <a:rPr lang="es-ES" dirty="0">
                <a:solidFill>
                  <a:schemeClr val="bg1"/>
                </a:solidFill>
                <a:latin typeface="Palatino Linotype" panose="02040502050505030304" pitchFamily="18" charset="0"/>
              </a:rPr>
              <a:t>presupuestario aprobado para </a:t>
            </a:r>
            <a:r>
              <a:rPr lang="es-E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2019-2020</a:t>
            </a:r>
            <a:r>
              <a:rPr lang="en-US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Palatino Linotype" panose="02040502050505030304" pitchFamily="18" charset="0"/>
              </a:rPr>
              <a:t>es</a:t>
            </a:r>
            <a:r>
              <a:rPr lang="en-US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Palatino Linotype" panose="02040502050505030304" pitchFamily="18" charset="0"/>
              </a:rPr>
              <a:t>localizado</a:t>
            </a:r>
            <a:r>
              <a:rPr lang="en-US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Palatino Linotype" panose="02040502050505030304" pitchFamily="18" charset="0"/>
              </a:rPr>
              <a:t>en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el website del </a:t>
            </a:r>
            <a:r>
              <a:rPr lang="en-US" b="1" dirty="0" err="1" smtClean="0">
                <a:solidFill>
                  <a:schemeClr val="bg1"/>
                </a:solidFill>
                <a:latin typeface="Palatino Linotype" panose="02040502050505030304" pitchFamily="18" charset="0"/>
              </a:rPr>
              <a:t>distrito</a:t>
            </a:r>
            <a:r>
              <a:rPr lang="en-US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- </a:t>
            </a:r>
            <a:r>
              <a:rPr lang="en-US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www.wappingersschools.org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4448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551622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Empower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3548271" y="1"/>
            <a:ext cx="2072309" cy="444843"/>
          </a:xfrm>
          <a:prstGeom prst="parallelogram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smtClean="0">
                <a:latin typeface="Palatino Linotype" charset="0"/>
                <a:ea typeface="Palatino Linotype" charset="0"/>
                <a:cs typeface="Palatino Linotype" charset="0"/>
              </a:rPr>
              <a:t>Challenge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6564796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Grow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8" name="image05.jpg" descr="WS_Final_Logo_Seal_RGB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12329" y="6019800"/>
            <a:ext cx="640080" cy="640080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-34925" y="4931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n-US" sz="3200" b="1" dirty="0" smtClean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el </a:t>
            </a:r>
            <a:r>
              <a:rPr lang="en-US" sz="3200" b="1" dirty="0" err="1" smtClean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calendario</a:t>
            </a:r>
            <a:r>
              <a:rPr lang="en-US" sz="3200" b="1" dirty="0" smtClean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del </a:t>
            </a:r>
            <a:r>
              <a:rPr lang="en-US" sz="3200" b="1" dirty="0" err="1" smtClean="0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presupuesto</a:t>
            </a:r>
            <a:endParaRPr lang="en-US" sz="3200" b="1" dirty="0">
              <a:solidFill>
                <a:srgbClr val="00206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4" name="AutoShape 2" descr="Image result for wappingers school bus acc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1206942" y="6169885"/>
            <a:ext cx="7848600" cy="579120"/>
          </a:xfrm>
          <a:prstGeom prst="parallelogram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onotype Corsiva" panose="03010101010201010101" pitchFamily="66" charset="0"/>
              </a:rPr>
              <a:t>We believe embracing diversity in all its forms enriches the human experience.</a:t>
            </a:r>
            <a:endParaRPr lang="en-US" dirty="0">
              <a:latin typeface="Monotype Corsiva" panose="03010101010201010101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1019288"/>
            <a:ext cx="4495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Que </a:t>
            </a:r>
            <a:r>
              <a:rPr lang="en-US" sz="2400" b="1" i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es</a:t>
            </a:r>
            <a:r>
              <a:rPr lang="en-US" sz="2400" b="1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?</a:t>
            </a:r>
            <a:endParaRPr lang="en-US" sz="2400" b="1" i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4448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551622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Empower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3548271" y="1"/>
            <a:ext cx="2072309" cy="444843"/>
          </a:xfrm>
          <a:prstGeom prst="parallelogram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smtClean="0">
                <a:latin typeface="Palatino Linotype" charset="0"/>
                <a:ea typeface="Palatino Linotype" charset="0"/>
                <a:cs typeface="Palatino Linotype" charset="0"/>
              </a:rPr>
              <a:t>Challenge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6564796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Grow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8" name="image05.jpg" descr="WS_Final_Logo_Seal_RGB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21142" y="6140884"/>
            <a:ext cx="640080" cy="640080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76200" y="67468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Palatino Linotype"/>
                <a:sym typeface="Palatino Linotype"/>
              </a:rPr>
              <a:t>El </a:t>
            </a:r>
            <a:r>
              <a:rPr lang="en-US" sz="3200" b="1" dirty="0" err="1" smtClean="0">
                <a:solidFill>
                  <a:srgbClr val="002060"/>
                </a:solidFill>
                <a:latin typeface="Palatino Linotype"/>
                <a:sym typeface="Palatino Linotype"/>
              </a:rPr>
              <a:t>Proceso</a:t>
            </a:r>
            <a:r>
              <a:rPr lang="en-US" sz="3200" b="1" dirty="0" smtClean="0">
                <a:solidFill>
                  <a:srgbClr val="002060"/>
                </a:solidFill>
                <a:latin typeface="Palatino Linotype"/>
                <a:sym typeface="Palatino Linotype"/>
              </a:rPr>
              <a:t> del </a:t>
            </a:r>
            <a:r>
              <a:rPr lang="en-US" sz="3200" b="1" dirty="0" err="1" smtClean="0">
                <a:solidFill>
                  <a:srgbClr val="002060"/>
                </a:solidFill>
                <a:latin typeface="Palatino Linotype"/>
                <a:sym typeface="Palatino Linotype"/>
              </a:rPr>
              <a:t>Presupuesto</a:t>
            </a:r>
            <a:endParaRPr lang="en-US" sz="32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4" name="AutoShape 2" descr="Image result for wappingers school bus acc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6108091"/>
            <a:ext cx="7340220" cy="7742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5575" y="1371600"/>
            <a:ext cx="8836025" cy="1066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Palatino Linotype" panose="02040502050505030304" pitchFamily="18" charset="0"/>
              </a:rPr>
              <a:t>El proceso del presupuesto anual comienza con la aprobación </a:t>
            </a:r>
            <a:endParaRPr lang="es-ES" dirty="0" smtClean="0">
              <a:latin typeface="Palatino Linotype" panose="02040502050505030304" pitchFamily="18" charset="0"/>
            </a:endParaRPr>
          </a:p>
          <a:p>
            <a:pPr algn="ctr"/>
            <a:r>
              <a:rPr lang="es-ES" dirty="0" smtClean="0">
                <a:latin typeface="Palatino Linotype" panose="02040502050505030304" pitchFamily="18" charset="0"/>
              </a:rPr>
              <a:t>del </a:t>
            </a:r>
            <a:r>
              <a:rPr lang="es-ES" dirty="0">
                <a:latin typeface="Palatino Linotype" panose="02040502050505030304" pitchFamily="18" charset="0"/>
              </a:rPr>
              <a:t>calendario presupuestario.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622" y="2819400"/>
            <a:ext cx="8287578" cy="2895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Palatino Linotype" panose="02040502050505030304" pitchFamily="18" charset="0"/>
              </a:rPr>
              <a:t>El proceso del presupuesto anual comienza con la aprobación del calendario </a:t>
            </a:r>
            <a:r>
              <a:rPr lang="es-ES" sz="20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presupuestario </a:t>
            </a:r>
            <a:r>
              <a:rPr lang="es-ES" sz="2000" dirty="0">
                <a:solidFill>
                  <a:schemeClr val="bg1"/>
                </a:solidFill>
                <a:latin typeface="Palatino Linotype" panose="02040502050505030304" pitchFamily="18" charset="0"/>
              </a:rPr>
              <a:t>traído a la Junta de Educación para su aprobación a fines de octubre / principios de noviembre y termina cuando el presupuesto anual se lleva a los votantes en mayo.</a:t>
            </a:r>
            <a:endParaRPr lang="en-US" sz="2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Palatino Linotype" panose="02040502050505030304" pitchFamily="18" charset="0"/>
              </a:rPr>
              <a:t>Es un proceso largo y constante para la administración,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Palatino Linotype" panose="02040502050505030304" pitchFamily="18" charset="0"/>
              </a:rPr>
              <a:t>La Junta de Educación, y la comunidad.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4448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551622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Empower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3548271" y="1"/>
            <a:ext cx="2072309" cy="444843"/>
          </a:xfrm>
          <a:prstGeom prst="parallelogram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smtClean="0">
                <a:latin typeface="Palatino Linotype" charset="0"/>
                <a:ea typeface="Palatino Linotype" charset="0"/>
                <a:cs typeface="Palatino Linotype" charset="0"/>
              </a:rPr>
              <a:t>Challenge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6564796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Grow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8" name="image05.jpg" descr="WS_Final_Logo_Seal_RGB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1622" y="5849845"/>
            <a:ext cx="640080" cy="640080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155575" y="558473"/>
            <a:ext cx="8807409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Los componentes del gasto de </a:t>
            </a:r>
            <a:r>
              <a:rPr lang="es-ES" sz="3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un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s-E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presupuesto escolar</a:t>
            </a:r>
            <a:endParaRPr lang="en-US" sz="3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4" name="AutoShape 2" descr="Image result for wappingers school bus acc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141676" y="1676400"/>
            <a:ext cx="6885497" cy="1042595"/>
          </a:xfrm>
          <a:prstGeom prst="round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Beneficios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Palatino Linotype" panose="02040502050505030304" pitchFamily="18" charset="0"/>
              </a:rPr>
              <a:t>Seguro de Salud, Seguridad Social, Compensación Laboral.</a:t>
            </a:r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15066" y="2895600"/>
            <a:ext cx="6862133" cy="838200"/>
          </a:xfrm>
          <a:prstGeom prst="round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Transporte</a:t>
            </a:r>
            <a:endParaRPr lang="en-US" sz="3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5067" y="3886200"/>
            <a:ext cx="6871138" cy="838200"/>
          </a:xfrm>
          <a:prstGeom prst="round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Instrucción</a:t>
            </a:r>
            <a:endParaRPr lang="en-US" sz="3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Programas</a:t>
            </a: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 para </a:t>
            </a:r>
            <a:r>
              <a:rPr lang="en-US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estudiantes</a:t>
            </a:r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6062" y="4876800"/>
            <a:ext cx="6871138" cy="762000"/>
          </a:xfrm>
          <a:prstGeom prst="round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Apoyo </a:t>
            </a:r>
            <a:r>
              <a:rPr lang="es-ES" sz="3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General</a:t>
            </a:r>
            <a:endParaRPr lang="es-ES" sz="3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s-ES" dirty="0">
                <a:solidFill>
                  <a:schemeClr val="bg1"/>
                </a:solidFill>
                <a:latin typeface="Palatino Linotype" panose="02040502050505030304" pitchFamily="18" charset="0"/>
              </a:rPr>
              <a:t>Instalaciones, Personal, Negocios, Seguros Generales.</a:t>
            </a:r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Parallelogram 15"/>
          <p:cNvSpPr/>
          <p:nvPr/>
        </p:nvSpPr>
        <p:spPr>
          <a:xfrm>
            <a:off x="1594022" y="6095999"/>
            <a:ext cx="7376984" cy="640080"/>
          </a:xfrm>
          <a:prstGeom prst="parallelogram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We believe that the active and continuous learning is essential for individuals and communities to flourish.</a:t>
            </a:r>
          </a:p>
        </p:txBody>
      </p:sp>
    </p:spTree>
    <p:extLst>
      <p:ext uri="{BB962C8B-B14F-4D97-AF65-F5344CB8AC3E}">
        <p14:creationId xmlns:p14="http://schemas.microsoft.com/office/powerpoint/2010/main" val="31953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4448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551622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Empower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3548271" y="1"/>
            <a:ext cx="2072309" cy="444843"/>
          </a:xfrm>
          <a:prstGeom prst="parallelogram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smtClean="0">
                <a:latin typeface="Palatino Linotype" charset="0"/>
                <a:ea typeface="Palatino Linotype" charset="0"/>
                <a:cs typeface="Palatino Linotype" charset="0"/>
              </a:rPr>
              <a:t>Challenge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6564796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Grow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8" name="image05.jpg" descr="WS_Final_Logo_Seal_RGB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21142" y="6140884"/>
            <a:ext cx="640080" cy="640080"/>
          </a:xfrm>
          <a:prstGeom prst="rect">
            <a:avLst/>
          </a:prstGeom>
          <a:ln/>
        </p:spPr>
      </p:pic>
      <p:sp>
        <p:nvSpPr>
          <p:cNvPr id="34" name="AutoShape 2" descr="Image result for wappingers school bus acc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09700" y="1876514"/>
            <a:ext cx="6324600" cy="838199"/>
          </a:xfrm>
          <a:prstGeom prst="round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Ayuda</a:t>
            </a:r>
            <a:r>
              <a:rPr lang="en-U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Palatino Linotype" panose="02040502050505030304" pitchFamily="18" charset="0"/>
              </a:rPr>
              <a:t>Estatal</a:t>
            </a:r>
            <a:endParaRPr lang="en-US" sz="2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22125" y="2971801"/>
            <a:ext cx="6324600" cy="838199"/>
          </a:xfrm>
          <a:prstGeom prst="round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Palatino Linotype" panose="02040502050505030304" pitchFamily="18" charset="0"/>
              </a:rPr>
              <a:t>Ayuda</a:t>
            </a:r>
            <a:r>
              <a:rPr lang="en-US" sz="3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Federal</a:t>
            </a:r>
            <a:endParaRPr lang="en-US" sz="3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3830" y="685800"/>
            <a:ext cx="8315370" cy="990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Palatino Linotype" panose="02040502050505030304" pitchFamily="18" charset="0"/>
              </a:rPr>
              <a:t>Los </a:t>
            </a:r>
            <a:r>
              <a:rPr lang="es-ES" sz="2800" dirty="0" smtClean="0">
                <a:latin typeface="Palatino Linotype" panose="02040502050505030304" pitchFamily="18" charset="0"/>
              </a:rPr>
              <a:t>Componentes </a:t>
            </a:r>
            <a:r>
              <a:rPr lang="es-ES" sz="2800" dirty="0">
                <a:latin typeface="Palatino Linotype" panose="02040502050505030304" pitchFamily="18" charset="0"/>
              </a:rPr>
              <a:t>de </a:t>
            </a:r>
            <a:r>
              <a:rPr lang="es-ES" sz="2800" dirty="0" smtClean="0">
                <a:latin typeface="Palatino Linotype" panose="02040502050505030304" pitchFamily="18" charset="0"/>
              </a:rPr>
              <a:t>Ingresos </a:t>
            </a:r>
            <a:r>
              <a:rPr lang="es-ES" sz="2800" dirty="0">
                <a:latin typeface="Palatino Linotype" panose="02040502050505030304" pitchFamily="18" charset="0"/>
              </a:rPr>
              <a:t>de un </a:t>
            </a:r>
            <a:endParaRPr lang="es-ES" sz="2800" dirty="0" smtClean="0">
              <a:latin typeface="Palatino Linotype" panose="02040502050505030304" pitchFamily="18" charset="0"/>
            </a:endParaRPr>
          </a:p>
          <a:p>
            <a:pPr algn="ctr"/>
            <a:r>
              <a:rPr lang="es-ES" sz="2800" dirty="0" smtClean="0">
                <a:latin typeface="Palatino Linotype" panose="02040502050505030304" pitchFamily="18" charset="0"/>
              </a:rPr>
              <a:t>Presupuesto Escolar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22125" y="4038601"/>
            <a:ext cx="6324600" cy="838199"/>
          </a:xfrm>
          <a:prstGeom prst="round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Impuestos</a:t>
            </a:r>
            <a:r>
              <a:rPr lang="en-U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 de </a:t>
            </a:r>
            <a:r>
              <a:rPr lang="en-US" sz="3200" dirty="0" err="1" smtClean="0">
                <a:solidFill>
                  <a:schemeClr val="bg1"/>
                </a:solidFill>
                <a:latin typeface="Palatino Linotype" panose="02040502050505030304" pitchFamily="18" charset="0"/>
              </a:rPr>
              <a:t>Propiedad</a:t>
            </a:r>
            <a:endParaRPr lang="en-US" sz="3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09700" y="5105401"/>
            <a:ext cx="6324600" cy="838199"/>
          </a:xfrm>
          <a:prstGeom prst="round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Palatino Linotype" panose="02040502050505030304" pitchFamily="18" charset="0"/>
              </a:rPr>
              <a:t>Diversos</a:t>
            </a:r>
            <a:endParaRPr lang="en-US" sz="3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Parallelogram 15"/>
          <p:cNvSpPr/>
          <p:nvPr/>
        </p:nvSpPr>
        <p:spPr>
          <a:xfrm>
            <a:off x="1594022" y="6095999"/>
            <a:ext cx="7376984" cy="640080"/>
          </a:xfrm>
          <a:prstGeom prst="parallelogram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We believe everyone can realize their potential and when they do, both they and the community thrive.</a:t>
            </a:r>
          </a:p>
        </p:txBody>
      </p:sp>
    </p:spTree>
    <p:extLst>
      <p:ext uri="{BB962C8B-B14F-4D97-AF65-F5344CB8AC3E}">
        <p14:creationId xmlns:p14="http://schemas.microsoft.com/office/powerpoint/2010/main" val="10581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4448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551622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Empower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3548271" y="1"/>
            <a:ext cx="2072309" cy="444843"/>
          </a:xfrm>
          <a:prstGeom prst="parallelogram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smtClean="0">
                <a:latin typeface="Palatino Linotype" charset="0"/>
                <a:ea typeface="Palatino Linotype" charset="0"/>
                <a:cs typeface="Palatino Linotype" charset="0"/>
              </a:rPr>
              <a:t>Challenge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6564796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Grow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8" name="image05.jpg" descr="WS_Final_Logo_Seal_RGB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6057993"/>
            <a:ext cx="640080" cy="640080"/>
          </a:xfrm>
          <a:prstGeom prst="rect">
            <a:avLst/>
          </a:prstGeom>
          <a:ln/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942559025"/>
              </p:ext>
            </p:extLst>
          </p:nvPr>
        </p:nvGraphicFramePr>
        <p:xfrm>
          <a:off x="0" y="1616032"/>
          <a:ext cx="9144000" cy="476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05000" y="883354"/>
            <a:ext cx="64008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Resumen</a:t>
            </a:r>
            <a:r>
              <a:rPr lang="en-US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 de </a:t>
            </a:r>
            <a:r>
              <a:rPr lang="en-US" sz="3200" dirty="0" err="1" smtClean="0">
                <a:solidFill>
                  <a:schemeClr val="bg1"/>
                </a:solidFill>
                <a:latin typeface="Palatino Linotype" panose="02040502050505030304" pitchFamily="18" charset="0"/>
              </a:rPr>
              <a:t>Ingresos</a:t>
            </a:r>
            <a:r>
              <a:rPr lang="en-US" sz="3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(2018-2019)</a:t>
            </a:r>
            <a:endParaRPr lang="en-US" sz="3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1905000"/>
            <a:ext cx="1981199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$231,312,631</a:t>
            </a:r>
            <a:endParaRPr lang="en-US" sz="2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764" y="6041065"/>
            <a:ext cx="7340220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4448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551622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Empower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3548271" y="1"/>
            <a:ext cx="2072309" cy="444843"/>
          </a:xfrm>
          <a:prstGeom prst="parallelogram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smtClean="0">
                <a:latin typeface="Palatino Linotype" charset="0"/>
                <a:ea typeface="Palatino Linotype" charset="0"/>
                <a:cs typeface="Palatino Linotype" charset="0"/>
              </a:rPr>
              <a:t>Challenge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6564796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Grow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8" name="image05.jpg" descr="WS_Final_Logo_Seal_RGB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25760" y="6065520"/>
            <a:ext cx="640080" cy="640080"/>
          </a:xfrm>
          <a:prstGeom prst="rect">
            <a:avLst/>
          </a:prstGeom>
          <a:ln/>
        </p:spPr>
      </p:pic>
      <p:sp>
        <p:nvSpPr>
          <p:cNvPr id="3" name="Rectangle 2"/>
          <p:cNvSpPr/>
          <p:nvPr/>
        </p:nvSpPr>
        <p:spPr>
          <a:xfrm>
            <a:off x="0" y="444844"/>
            <a:ext cx="9144000" cy="5422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i="1" dirty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>
              <a:buFont typeface="Wingdings" charset="2"/>
              <a:buChar char="Ø"/>
            </a:pPr>
            <a:endParaRPr lang="en-US" sz="1400" i="1" dirty="0" smtClean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994" y="508687"/>
            <a:ext cx="8971006" cy="762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¿Qué permite un presupuesto que WCSD proporcione?</a:t>
            </a:r>
            <a:endParaRPr lang="en-US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1594022" y="6095999"/>
            <a:ext cx="7376984" cy="640080"/>
          </a:xfrm>
          <a:prstGeom prst="parallelogram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otype Corsiva" panose="03010101010201010101" pitchFamily="66" charset="0"/>
              </a:rPr>
              <a:t>We believe embracing diversity in all its forms enriches the human experience.</a:t>
            </a:r>
          </a:p>
        </p:txBody>
      </p:sp>
      <p:pic>
        <p:nvPicPr>
          <p:cNvPr id="3075" name="Picture 3" descr="C:\Users\kristen crandall\Downloads\100918182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40" y="1524000"/>
            <a:ext cx="7010027" cy="394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4448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551622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Empower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3548271" y="1"/>
            <a:ext cx="2072309" cy="444843"/>
          </a:xfrm>
          <a:prstGeom prst="parallelogram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smtClean="0">
                <a:latin typeface="Palatino Linotype" charset="0"/>
                <a:ea typeface="Palatino Linotype" charset="0"/>
                <a:cs typeface="Palatino Linotype" charset="0"/>
              </a:rPr>
              <a:t>Challenge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6564796" y="1"/>
            <a:ext cx="2072309" cy="44484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Palatino Linotype" charset="0"/>
                <a:ea typeface="Palatino Linotype" charset="0"/>
                <a:cs typeface="Palatino Linotype" charset="0"/>
              </a:rPr>
              <a:t>Grow</a:t>
            </a:r>
            <a:endParaRPr lang="en-US" sz="2000" i="1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8" name="image05.jpg" descr="WS_Final_Logo_Seal_RGB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25760" y="6065520"/>
            <a:ext cx="640080" cy="640080"/>
          </a:xfrm>
          <a:prstGeom prst="rect">
            <a:avLst/>
          </a:prstGeom>
          <a:ln/>
        </p:spPr>
      </p:pic>
      <p:sp>
        <p:nvSpPr>
          <p:cNvPr id="3" name="Rectangle 2"/>
          <p:cNvSpPr/>
          <p:nvPr/>
        </p:nvSpPr>
        <p:spPr>
          <a:xfrm>
            <a:off x="0" y="444844"/>
            <a:ext cx="9144000" cy="5422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i="1" dirty="0" smtClean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i="1" dirty="0" smtClean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i="1" dirty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  <a:p>
            <a:pPr marL="285750" indent="-285750">
              <a:buFont typeface="Wingdings" charset="2"/>
              <a:buChar char="Ø"/>
            </a:pPr>
            <a:endParaRPr lang="en-US" sz="1400" i="1" dirty="0" smtClean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33400"/>
            <a:ext cx="8408503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¿Qué permite un presupuesto que WCSD proporcione</a:t>
            </a:r>
            <a:r>
              <a:rPr lang="es-ES" sz="28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6633" y="1676400"/>
            <a:ext cx="82296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Image may contain: 11 people, people smiling, people stan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20164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6108091"/>
            <a:ext cx="7340220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9838</TotalTime>
  <Words>1393</Words>
  <Application>Microsoft Office PowerPoint</Application>
  <PresentationFormat>On-screen Show (4:3)</PresentationFormat>
  <Paragraphs>255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Wappingers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wcsd</dc:creator>
  <cp:lastModifiedBy>Win7Pro_sp1</cp:lastModifiedBy>
  <cp:revision>402</cp:revision>
  <cp:lastPrinted>2018-11-05T14:32:23Z</cp:lastPrinted>
  <dcterms:created xsi:type="dcterms:W3CDTF">2016-01-06T12:20:51Z</dcterms:created>
  <dcterms:modified xsi:type="dcterms:W3CDTF">2019-01-08T15:40:55Z</dcterms:modified>
</cp:coreProperties>
</file>